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Open Sauce" charset="1" panose="00000500000000000000"/>
      <p:regular r:id="rId31"/>
    </p:embeddedFont>
    <p:embeddedFont>
      <p:font typeface="League Spartan" charset="1" panose="00000800000000000000"/>
      <p:regular r:id="rId32"/>
    </p:embeddedFont>
    <p:embeddedFont>
      <p:font typeface="Helvetica World" charset="1" panose="020B0500040000020004"/>
      <p:regular r:id="rId33"/>
    </p:embeddedFont>
    <p:embeddedFont>
      <p:font typeface="Open Sauce Bold" charset="1" panose="00000800000000000000"/>
      <p:regular r:id="rId34"/>
    </p:embeddedFont>
    <p:embeddedFont>
      <p:font typeface="Inter" charset="1" panose="020B0502030000000004"/>
      <p:regular r:id="rId35"/>
    </p:embeddedFont>
    <p:embeddedFont>
      <p:font typeface="Helvetica World Bold" charset="1" panose="020B0800040000020004"/>
      <p:regular r:id="rId36"/>
    </p:embeddedFont>
    <p:embeddedFont>
      <p:font typeface="Helvetica World Italics" charset="1" panose="020B0500040000090004"/>
      <p:regular r:id="rId40"/>
    </p:embeddedFont>
    <p:embeddedFont>
      <p:font typeface="Open Sans Bold" charset="1" panose="00000000000000000000"/>
      <p:regular r:id="rId42"/>
    </p:embeddedFont>
    <p:embeddedFont>
      <p:font typeface="Inter Bold" charset="1" panose="020B0802030000000004"/>
      <p:regular r:id="rId43"/>
    </p:embeddedFont>
    <p:embeddedFont>
      <p:font typeface="Open Sans" charset="1" panose="00000000000000000000"/>
      <p:regular r:id="rId44"/>
    </p:embeddedFont>
    <p:embeddedFont>
      <p:font typeface="Canva Sans Bold" charset="1" panose="020B0803030501040103"/>
      <p:regular r:id="rId46"/>
    </p:embeddedFont>
    <p:embeddedFont>
      <p:font typeface="Arimo Bold" charset="1" panose="020B0704020202020204"/>
      <p:regular r:id="rId47"/>
    </p:embeddedFont>
    <p:embeddedFont>
      <p:font typeface="Canva Sans" charset="1" panose="020B0503030501040103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2.xml" Type="http://schemas.openxmlformats.org/officeDocument/2006/relationships/notes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notesSlides/notesSlide3.xml" Type="http://schemas.openxmlformats.org/officeDocument/2006/relationships/notes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Scraped ~30K LinkedIn job posts using linkedin_jobs_scraper</a:t>
            </a:r>
          </a:p>
          <a:p>
            <a:r>
              <a:rPr lang="en-US"/>
              <a:t>100 predefined titles (e.g., Digital Marketing Specialist)</a:t>
            </a:r>
          </a:p>
          <a:p>
            <a:r>
              <a:rPr lang="en-US"/>
              <a:t>Headless Chrome with random 1–4 min pauses to avoid detection</a:t>
            </a:r>
          </a:p>
          <a:p>
            <a:r>
              <a:rPr lang="en-US"/>
              <a:t>Extracted fields: Job Title, Company, Date, Link, Insights, Description</a:t>
            </a:r>
          </a:p>
          <a:p>
            <a:r>
              <a:rPr lang="en-US"/>
              <a:t>Saved up to 10K records per JSON file ( 30K Total 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Each score measures a different dimension of “fit.”</a:t>
            </a:r>
          </a:p>
          <a:p>
            <a:r>
              <a:rPr lang="en-US"/>
              <a:t> They are combined through weighted aggregation to compute the overall match score.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Each score measures a different dimension of “fit.”</a:t>
            </a:r>
          </a:p>
          <a:p>
            <a:r>
              <a:rPr lang="en-US"/>
              <a:t> They are combined through weighted aggregation to compute the overall match score.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https://huggingface.co/datasets/lof223/job_description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62477" y="7507589"/>
            <a:ext cx="6284211" cy="55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en-US" sz="4100" spc="-2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APAN 5430 - Group 4</a:t>
            </a:r>
          </a:p>
        </p:txBody>
      </p:sp>
      <p:sp>
        <p:nvSpPr>
          <p:cNvPr name="AutoShape 3" id="3"/>
          <p:cNvSpPr/>
          <p:nvPr/>
        </p:nvSpPr>
        <p:spPr>
          <a:xfrm>
            <a:off x="8747934" y="6419856"/>
            <a:ext cx="792133" cy="0"/>
          </a:xfrm>
          <a:prstGeom prst="line">
            <a:avLst/>
          </a:prstGeom>
          <a:ln cap="rnd" w="38100">
            <a:solidFill>
              <a:srgbClr val="C07A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3155435"/>
            <a:ext cx="16551765" cy="27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5"/>
              </a:lnSpc>
            </a:pPr>
            <a:r>
              <a:rPr lang="en-US" sz="93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Personalized Job Recommendation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23372" y="8260952"/>
            <a:ext cx="12241257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200" spc="44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Minkyung Kim | Boni Rosen | Kibaek Kim | Kas Kiatsukasem | Philip Suchakrey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99174" y="1317080"/>
            <a:ext cx="2892984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18520" y="2351616"/>
            <a:ext cx="6852036" cy="4297684"/>
          </a:xfrm>
          <a:custGeom>
            <a:avLst/>
            <a:gdLst/>
            <a:ahLst/>
            <a:cxnLst/>
            <a:rect r="r" b="b" t="t" l="l"/>
            <a:pathLst>
              <a:path h="4297684" w="6852036">
                <a:moveTo>
                  <a:pt x="0" y="0"/>
                </a:moveTo>
                <a:lnTo>
                  <a:pt x="6852036" y="0"/>
                </a:lnTo>
                <a:lnTo>
                  <a:pt x="6852036" y="4297684"/>
                </a:lnTo>
                <a:lnTo>
                  <a:pt x="0" y="4297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5" r="-1007" b="-54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8520" y="7383287"/>
            <a:ext cx="6852036" cy="2263109"/>
          </a:xfrm>
          <a:custGeom>
            <a:avLst/>
            <a:gdLst/>
            <a:ahLst/>
            <a:cxnLst/>
            <a:rect r="r" b="b" t="t" l="l"/>
            <a:pathLst>
              <a:path h="2263109" w="6852036">
                <a:moveTo>
                  <a:pt x="0" y="0"/>
                </a:moveTo>
                <a:lnTo>
                  <a:pt x="6852036" y="0"/>
                </a:lnTo>
                <a:lnTo>
                  <a:pt x="6852036" y="2263109"/>
                </a:lnTo>
                <a:lnTo>
                  <a:pt x="0" y="2263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26" r="-428" b="-125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9565" y="546190"/>
            <a:ext cx="1506959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 spc="-32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Named Entity Recognition - Skill Extraction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99565" y="2134416"/>
            <a:ext cx="9238088" cy="7714301"/>
            <a:chOff x="0" y="0"/>
            <a:chExt cx="2433077" cy="20317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33077" cy="2031750"/>
            </a:xfrm>
            <a:custGeom>
              <a:avLst/>
              <a:gdLst/>
              <a:ahLst/>
              <a:cxnLst/>
              <a:rect r="r" b="b" t="t" l="l"/>
              <a:pathLst>
                <a:path h="2031750" w="2433077">
                  <a:moveTo>
                    <a:pt x="25141" y="0"/>
                  </a:moveTo>
                  <a:lnTo>
                    <a:pt x="2407935" y="0"/>
                  </a:lnTo>
                  <a:cubicBezTo>
                    <a:pt x="2421821" y="0"/>
                    <a:pt x="2433077" y="11256"/>
                    <a:pt x="2433077" y="25141"/>
                  </a:cubicBezTo>
                  <a:lnTo>
                    <a:pt x="2433077" y="2006609"/>
                  </a:lnTo>
                  <a:cubicBezTo>
                    <a:pt x="2433077" y="2020494"/>
                    <a:pt x="2421821" y="2031750"/>
                    <a:pt x="2407935" y="2031750"/>
                  </a:cubicBezTo>
                  <a:lnTo>
                    <a:pt x="25141" y="2031750"/>
                  </a:lnTo>
                  <a:cubicBezTo>
                    <a:pt x="11256" y="2031750"/>
                    <a:pt x="0" y="2020494"/>
                    <a:pt x="0" y="2006609"/>
                  </a:cubicBezTo>
                  <a:lnTo>
                    <a:pt x="0" y="25141"/>
                  </a:lnTo>
                  <a:cubicBezTo>
                    <a:pt x="0" y="11256"/>
                    <a:pt x="11256" y="0"/>
                    <a:pt x="25141" y="0"/>
                  </a:cubicBezTo>
                  <a:close/>
                </a:path>
              </a:pathLst>
            </a:custGeom>
            <a:solidFill>
              <a:srgbClr val="D9D9D9">
                <a:alpha val="2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433077" cy="2079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830008" y="8687759"/>
            <a:ext cx="8505885" cy="96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spc="-14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Final Similarity Score</a:t>
            </a:r>
          </a:p>
          <a:p>
            <a:pPr algn="l">
              <a:lnSpc>
                <a:spcPts val="2400"/>
              </a:lnSpc>
            </a:pPr>
          </a:p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-14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Jaccard Similarity Score (Resume vs Job)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8219" y="1801649"/>
            <a:ext cx="3577828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b="true" sz="2400" spc="-72">
                <a:solidFill>
                  <a:srgbClr val="E04F00"/>
                </a:solidFill>
                <a:latin typeface="Inter Bold"/>
                <a:ea typeface="Inter Bold"/>
                <a:cs typeface="Inter Bold"/>
                <a:sym typeface="Inter Bold"/>
              </a:rPr>
              <a:t>Extracted Skills - Resume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19285" y="6879092"/>
            <a:ext cx="2904009" cy="26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7"/>
              </a:lnSpc>
              <a:spcBef>
                <a:spcPct val="0"/>
              </a:spcBef>
            </a:pPr>
            <a:r>
              <a:rPr lang="en-US" b="true" sz="1906" spc="-57">
                <a:solidFill>
                  <a:srgbClr val="E04F00"/>
                </a:solidFill>
                <a:latin typeface="Inter Bold"/>
                <a:ea typeface="Inter Bold"/>
                <a:cs typeface="Inter Bold"/>
                <a:sym typeface="Inter Bold"/>
              </a:rPr>
              <a:t>Extracted Skills - Job Post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0008" y="2509081"/>
            <a:ext cx="7735021" cy="12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Custom Skill Dictionary 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4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Master Skill Dictionary combines 530 core technical and business skills with extended multi-industry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0008" y="4205484"/>
            <a:ext cx="7336083" cy="121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  <a:spcBef>
                <a:spcPct val="0"/>
              </a:spcBef>
            </a:pPr>
            <a:r>
              <a:rPr lang="en-US" b="true" sz="2399" spc="-1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Identify technical skills and keywords </a:t>
            </a:r>
          </a:p>
          <a:p>
            <a:pPr algn="l" marL="518157" indent="-259078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1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Convert unstructured text into structured skill entities</a:t>
            </a:r>
          </a:p>
          <a:p>
            <a:pPr algn="l" marL="1036314" indent="-345438" lvl="2">
              <a:lnSpc>
                <a:spcPts val="239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1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Resumes </a:t>
            </a:r>
          </a:p>
          <a:p>
            <a:pPr algn="l" marL="1036314" indent="-345438" lvl="2">
              <a:lnSpc>
                <a:spcPts val="239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1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</a:t>
            </a:r>
            <a:r>
              <a:rPr lang="en-US" sz="2399" spc="-1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 descriptions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76439" y="1517105"/>
            <a:ext cx="2684338" cy="41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800" spc="-16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Modeling Pipeline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30008" y="5814256"/>
            <a:ext cx="7735021" cy="269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  <a:spcBef>
                <a:spcPct val="0"/>
              </a:spcBef>
            </a:pPr>
            <a:r>
              <a:rPr lang="en-US" b="true" sz="2399" spc="-143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Utilize pretrained NLP model - spaCy </a:t>
            </a:r>
          </a:p>
          <a:p>
            <a:pPr algn="l" marL="518157" indent="-259078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1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en_core_web_lg  ⟶ (higher accruacy)</a:t>
            </a:r>
          </a:p>
          <a:p>
            <a:pPr algn="l">
              <a:lnSpc>
                <a:spcPts val="2399"/>
              </a:lnSpc>
              <a:spcBef>
                <a:spcPct val="0"/>
              </a:spcBef>
            </a:pPr>
          </a:p>
          <a:p>
            <a:pPr algn="l" marL="518157" indent="-259078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1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 a Skill Matcher using PhraseMatcher</a:t>
            </a:r>
          </a:p>
          <a:p>
            <a:pPr algn="l" marL="1036314" indent="-345438" lvl="2">
              <a:lnSpc>
                <a:spcPts val="2399"/>
              </a:lnSpc>
              <a:spcBef>
                <a:spcPct val="0"/>
              </a:spcBef>
              <a:buFont typeface="Arial"/>
              <a:buChar char="⚬"/>
            </a:pPr>
            <a:r>
              <a:rPr lang="en-US" sz="2399" spc="-1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Skill in skill list ⟶ mark them as “SKILL.”</a:t>
            </a:r>
          </a:p>
          <a:p>
            <a:pPr algn="l">
              <a:lnSpc>
                <a:spcPts val="2399"/>
              </a:lnSpc>
              <a:spcBef>
                <a:spcPct val="0"/>
              </a:spcBef>
            </a:pPr>
          </a:p>
          <a:p>
            <a:pPr algn="l" marL="518157" indent="-259078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1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Tokenization: Splitting text into small pieces</a:t>
            </a:r>
          </a:p>
          <a:p>
            <a:pPr algn="l">
              <a:lnSpc>
                <a:spcPts val="2399"/>
              </a:lnSpc>
              <a:spcBef>
                <a:spcPct val="0"/>
              </a:spcBef>
            </a:pPr>
          </a:p>
          <a:p>
            <a:pPr algn="l" marL="518157" indent="-259078" lvl="1">
              <a:lnSpc>
                <a:spcPts val="239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pc="-14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Name Entity Recognition: Labeling important entities in text.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98766" y="2547181"/>
            <a:ext cx="522688" cy="523990"/>
            <a:chOff x="0" y="0"/>
            <a:chExt cx="812800" cy="8148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98766" y="4148334"/>
            <a:ext cx="522688" cy="523990"/>
            <a:chOff x="0" y="0"/>
            <a:chExt cx="812800" cy="8148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98766" y="5729571"/>
            <a:ext cx="522688" cy="523990"/>
            <a:chOff x="0" y="0"/>
            <a:chExt cx="812800" cy="8148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98766" y="8640134"/>
            <a:ext cx="522688" cy="523990"/>
            <a:chOff x="0" y="0"/>
            <a:chExt cx="812800" cy="8148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63302" y="2082879"/>
            <a:ext cx="1826466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17223" y="4680796"/>
            <a:ext cx="1997988" cy="199798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 spc="-4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Resume Extracted Skills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34361" y="4596402"/>
            <a:ext cx="2082382" cy="208238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EEF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  <a:r>
                <a:rPr lang="en-US" b="true" sz="1699" spc="-33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Job Description Extracted Skills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37380" y="4092533"/>
            <a:ext cx="3027894" cy="3027894"/>
          </a:xfrm>
          <a:custGeom>
            <a:avLst/>
            <a:gdLst/>
            <a:ahLst/>
            <a:cxnLst/>
            <a:rect r="r" b="b" t="t" l="l"/>
            <a:pathLst>
              <a:path h="3027894" w="3027894">
                <a:moveTo>
                  <a:pt x="0" y="0"/>
                </a:moveTo>
                <a:lnTo>
                  <a:pt x="3027894" y="0"/>
                </a:lnTo>
                <a:lnTo>
                  <a:pt x="3027894" y="3027894"/>
                </a:lnTo>
                <a:lnTo>
                  <a:pt x="0" y="3027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60335" y="2340054"/>
            <a:ext cx="7482581" cy="6918246"/>
            <a:chOff x="0" y="0"/>
            <a:chExt cx="1956039" cy="18085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039" cy="1808515"/>
            </a:xfrm>
            <a:custGeom>
              <a:avLst/>
              <a:gdLst/>
              <a:ahLst/>
              <a:cxnLst/>
              <a:rect r="r" b="b" t="t" l="l"/>
              <a:pathLst>
                <a:path h="1808515" w="1956039">
                  <a:moveTo>
                    <a:pt x="31040" y="0"/>
                  </a:moveTo>
                  <a:lnTo>
                    <a:pt x="1924999" y="0"/>
                  </a:lnTo>
                  <a:cubicBezTo>
                    <a:pt x="1933231" y="0"/>
                    <a:pt x="1941126" y="3270"/>
                    <a:pt x="1946947" y="9091"/>
                  </a:cubicBezTo>
                  <a:cubicBezTo>
                    <a:pt x="1952768" y="14912"/>
                    <a:pt x="1956039" y="22808"/>
                    <a:pt x="1956039" y="31040"/>
                  </a:cubicBezTo>
                  <a:lnTo>
                    <a:pt x="1956039" y="1777475"/>
                  </a:lnTo>
                  <a:cubicBezTo>
                    <a:pt x="1956039" y="1794618"/>
                    <a:pt x="1942142" y="1808515"/>
                    <a:pt x="1924999" y="1808515"/>
                  </a:cubicBezTo>
                  <a:lnTo>
                    <a:pt x="31040" y="1808515"/>
                  </a:lnTo>
                  <a:cubicBezTo>
                    <a:pt x="22808" y="1808515"/>
                    <a:pt x="14912" y="1805244"/>
                    <a:pt x="9091" y="1799423"/>
                  </a:cubicBezTo>
                  <a:cubicBezTo>
                    <a:pt x="3270" y="1793602"/>
                    <a:pt x="0" y="1785707"/>
                    <a:pt x="0" y="1777475"/>
                  </a:cubicBezTo>
                  <a:lnTo>
                    <a:pt x="0" y="31040"/>
                  </a:lnTo>
                  <a:cubicBezTo>
                    <a:pt x="0" y="22808"/>
                    <a:pt x="3270" y="14912"/>
                    <a:pt x="9091" y="9091"/>
                  </a:cubicBezTo>
                  <a:cubicBezTo>
                    <a:pt x="14912" y="3270"/>
                    <a:pt x="22808" y="0"/>
                    <a:pt x="31040" y="0"/>
                  </a:cubicBezTo>
                  <a:close/>
                </a:path>
              </a:pathLst>
            </a:custGeom>
            <a:solidFill>
              <a:srgbClr val="D9D9D9">
                <a:alpha val="57647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56039" cy="1846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63302" y="1102439"/>
            <a:ext cx="14218218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Named Entity Recognition - Score and Result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1232" y="2873491"/>
            <a:ext cx="7392739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spc="-69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Jaccard Similarity Score Calculation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1761" y="7072802"/>
            <a:ext cx="4532065" cy="944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9"/>
              </a:lnSpc>
              <a:spcBef>
                <a:spcPct val="0"/>
              </a:spcBef>
            </a:pPr>
            <a:r>
              <a:rPr lang="en-US" b="true" sz="2520" spc="-5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</a:t>
            </a:r>
            <a:r>
              <a:rPr lang="en-US" b="true" sz="2520" spc="-5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both sets</a:t>
            </a:r>
            <a:r>
              <a:rPr lang="en-US" b="true" sz="2520" spc="-5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share (overlap)</a:t>
            </a:r>
          </a:p>
          <a:p>
            <a:pPr algn="ctr">
              <a:lnSpc>
                <a:spcPts val="3529"/>
              </a:lnSpc>
              <a:spcBef>
                <a:spcPct val="0"/>
              </a:spcBef>
            </a:pPr>
            <a:r>
              <a:rPr lang="en-US" b="true" sz="2520" spc="-5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What they </a:t>
            </a:r>
            <a:r>
              <a:rPr lang="en-US" b="true" sz="2520" spc="-50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have in total</a:t>
            </a:r>
            <a:r>
              <a:rPr lang="en-US" b="true" sz="2520" spc="-5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(union)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03535" y="7312920"/>
            <a:ext cx="4337751" cy="463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9"/>
              </a:lnSpc>
              <a:spcBef>
                <a:spcPct val="0"/>
              </a:spcBef>
            </a:pPr>
            <a:r>
              <a:rPr lang="en-US" b="true" sz="2520" spc="-5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Jaccard =∣A ∩ B∣​/∣A ∪ B∣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70414" y="6115827"/>
            <a:ext cx="7057097" cy="282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  <a:spcBef>
                <a:spcPct val="0"/>
              </a:spcBef>
            </a:pPr>
            <a:r>
              <a:rPr lang="en-US" b="true" sz="2418" spc="-4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Jaccard Similarity Score</a:t>
            </a:r>
          </a:p>
          <a:p>
            <a:pPr algn="l">
              <a:lnSpc>
                <a:spcPts val="3385"/>
              </a:lnSpc>
              <a:spcBef>
                <a:spcPct val="0"/>
              </a:spcBef>
            </a:pPr>
            <a:r>
              <a:rPr lang="en-US" b="true" sz="2418" spc="-4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Overlap</a:t>
            </a:r>
            <a:r>
              <a:rPr lang="en-US" sz="2418" spc="-4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= {python, sql, aws}  = 3</a:t>
            </a:r>
          </a:p>
          <a:p>
            <a:pPr algn="l">
              <a:lnSpc>
                <a:spcPts val="3385"/>
              </a:lnSpc>
              <a:spcBef>
                <a:spcPct val="0"/>
              </a:spcBef>
            </a:pPr>
            <a:r>
              <a:rPr lang="en-US" b="true" sz="2418" spc="-4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Union</a:t>
            </a:r>
            <a:r>
              <a:rPr lang="en-US" sz="2418" spc="-4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= {python, sql, tableau, aws, excel, communication} = 6</a:t>
            </a:r>
          </a:p>
          <a:p>
            <a:pPr algn="l">
              <a:lnSpc>
                <a:spcPts val="3385"/>
              </a:lnSpc>
              <a:spcBef>
                <a:spcPct val="0"/>
              </a:spcBef>
            </a:pPr>
          </a:p>
          <a:p>
            <a:pPr algn="l">
              <a:lnSpc>
                <a:spcPts val="4371"/>
              </a:lnSpc>
              <a:spcBef>
                <a:spcPct val="0"/>
              </a:spcBef>
            </a:pPr>
            <a:r>
              <a:rPr lang="en-US" b="true" sz="3122" spc="-6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Jaccard = 3 / 6 = 0.50 ⟶ </a:t>
            </a:r>
            <a:r>
              <a:rPr lang="en-US" b="true" sz="3122" spc="-62" u="sng">
                <a:solidFill>
                  <a:srgbClr val="E04F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50% matched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70414" y="3450143"/>
            <a:ext cx="7174298" cy="224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9"/>
              </a:lnSpc>
              <a:spcBef>
                <a:spcPct val="0"/>
              </a:spcBef>
            </a:pPr>
            <a:r>
              <a:rPr lang="en-US" b="true" sz="2428" spc="-4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[A] Resume Skills</a:t>
            </a:r>
          </a:p>
          <a:p>
            <a:pPr algn="l">
              <a:lnSpc>
                <a:spcPts val="3399"/>
              </a:lnSpc>
              <a:spcBef>
                <a:spcPct val="0"/>
              </a:spcBef>
            </a:pPr>
            <a:r>
              <a:rPr lang="en-US" b="true" sz="2428" spc="-4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</a:t>
            </a:r>
            <a:r>
              <a:rPr lang="en-US" sz="2428" spc="-4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{python, sql, tableau, aws}</a:t>
            </a:r>
          </a:p>
          <a:p>
            <a:pPr algn="l">
              <a:lnSpc>
                <a:spcPts val="3399"/>
              </a:lnSpc>
              <a:spcBef>
                <a:spcPct val="0"/>
              </a:spcBef>
            </a:pPr>
          </a:p>
          <a:p>
            <a:pPr algn="l">
              <a:lnSpc>
                <a:spcPts val="3399"/>
              </a:lnSpc>
              <a:spcBef>
                <a:spcPct val="0"/>
              </a:spcBef>
            </a:pPr>
            <a:r>
              <a:rPr lang="en-US" b="true" sz="2428" spc="-4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[B] Job Description Skills</a:t>
            </a:r>
          </a:p>
          <a:p>
            <a:pPr algn="l">
              <a:lnSpc>
                <a:spcPts val="3399"/>
              </a:lnSpc>
              <a:spcBef>
                <a:spcPct val="0"/>
              </a:spcBef>
            </a:pPr>
            <a:r>
              <a:rPr lang="en-US" b="true" sz="2428" spc="-4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</a:t>
            </a:r>
            <a:r>
              <a:rPr lang="en-US" sz="2428" spc="-4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{sql, python, excel, aws, communication}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65664" y="2502851"/>
            <a:ext cx="1227002" cy="43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5"/>
              </a:lnSpc>
              <a:spcBef>
                <a:spcPct val="0"/>
              </a:spcBef>
            </a:pPr>
            <a:r>
              <a:rPr lang="en-US" b="true" sz="2418" spc="-48" u="sng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Example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1938850"/>
            <a:ext cx="7426834" cy="7713132"/>
            <a:chOff x="0" y="0"/>
            <a:chExt cx="1956039" cy="20314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56039" cy="2031442"/>
            </a:xfrm>
            <a:custGeom>
              <a:avLst/>
              <a:gdLst/>
              <a:ahLst/>
              <a:cxnLst/>
              <a:rect r="r" b="b" t="t" l="l"/>
              <a:pathLst>
                <a:path h="2031442" w="1956039">
                  <a:moveTo>
                    <a:pt x="31273" y="0"/>
                  </a:moveTo>
                  <a:lnTo>
                    <a:pt x="1924766" y="0"/>
                  </a:lnTo>
                  <a:cubicBezTo>
                    <a:pt x="1933060" y="0"/>
                    <a:pt x="1941014" y="3295"/>
                    <a:pt x="1946879" y="9160"/>
                  </a:cubicBezTo>
                  <a:cubicBezTo>
                    <a:pt x="1952744" y="15024"/>
                    <a:pt x="1956039" y="22979"/>
                    <a:pt x="1956039" y="31273"/>
                  </a:cubicBezTo>
                  <a:lnTo>
                    <a:pt x="1956039" y="2000169"/>
                  </a:lnTo>
                  <a:cubicBezTo>
                    <a:pt x="1956039" y="2008463"/>
                    <a:pt x="1952744" y="2016418"/>
                    <a:pt x="1946879" y="2022283"/>
                  </a:cubicBezTo>
                  <a:cubicBezTo>
                    <a:pt x="1941014" y="2028147"/>
                    <a:pt x="1933060" y="2031442"/>
                    <a:pt x="1924766" y="2031442"/>
                  </a:cubicBezTo>
                  <a:lnTo>
                    <a:pt x="31273" y="2031442"/>
                  </a:lnTo>
                  <a:cubicBezTo>
                    <a:pt x="22979" y="2031442"/>
                    <a:pt x="15024" y="2028147"/>
                    <a:pt x="9160" y="2022283"/>
                  </a:cubicBezTo>
                  <a:cubicBezTo>
                    <a:pt x="3295" y="2016418"/>
                    <a:pt x="0" y="2008463"/>
                    <a:pt x="0" y="2000169"/>
                  </a:cubicBezTo>
                  <a:lnTo>
                    <a:pt x="0" y="31273"/>
                  </a:lnTo>
                  <a:cubicBezTo>
                    <a:pt x="0" y="22979"/>
                    <a:pt x="3295" y="15024"/>
                    <a:pt x="9160" y="9160"/>
                  </a:cubicBezTo>
                  <a:cubicBezTo>
                    <a:pt x="15024" y="3295"/>
                    <a:pt x="22979" y="0"/>
                    <a:pt x="31273" y="0"/>
                  </a:cubicBezTo>
                  <a:close/>
                </a:path>
              </a:pathLst>
            </a:custGeom>
            <a:solidFill>
              <a:srgbClr val="D9D9D9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56039" cy="206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76439" y="1671320"/>
            <a:ext cx="7397712" cy="3962174"/>
          </a:xfrm>
          <a:custGeom>
            <a:avLst/>
            <a:gdLst/>
            <a:ahLst/>
            <a:cxnLst/>
            <a:rect r="r" b="b" t="t" l="l"/>
            <a:pathLst>
              <a:path h="3962174" w="7397712">
                <a:moveTo>
                  <a:pt x="0" y="0"/>
                </a:moveTo>
                <a:lnTo>
                  <a:pt x="7397712" y="0"/>
                </a:lnTo>
                <a:lnTo>
                  <a:pt x="7397712" y="3962174"/>
                </a:lnTo>
                <a:lnTo>
                  <a:pt x="0" y="396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302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76956" y="5587694"/>
            <a:ext cx="7797195" cy="4064288"/>
          </a:xfrm>
          <a:custGeom>
            <a:avLst/>
            <a:gdLst/>
            <a:ahLst/>
            <a:cxnLst/>
            <a:rect r="r" b="b" t="t" l="l"/>
            <a:pathLst>
              <a:path h="4064288" w="7797195">
                <a:moveTo>
                  <a:pt x="0" y="0"/>
                </a:moveTo>
                <a:lnTo>
                  <a:pt x="7797195" y="0"/>
                </a:lnTo>
                <a:lnTo>
                  <a:pt x="7797195" y="4064288"/>
                </a:lnTo>
                <a:lnTo>
                  <a:pt x="0" y="4064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29005"/>
            <a:ext cx="708374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Word Embedding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71809"/>
            <a:ext cx="7083742" cy="748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171"/>
              </a:lnSpc>
              <a:buFont typeface="Arial"/>
              <a:buChar char="•"/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How word embedding works?</a:t>
            </a:r>
          </a:p>
          <a:p>
            <a:pPr algn="just" marL="1079499" indent="-359833" lvl="2">
              <a:lnSpc>
                <a:spcPts val="3049"/>
              </a:lnSpc>
              <a:buFont typeface="Arial"/>
              <a:buChar char="⚬"/>
            </a:pP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Core idea → </a:t>
            </a:r>
            <a:r>
              <a:rPr lang="en-US" b="true" sz="2499" spc="-14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“meaning”</a:t>
            </a: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captured via geometric distance in vector space</a:t>
            </a:r>
          </a:p>
          <a:p>
            <a:pPr algn="just" marL="1079499" indent="-359833" lvl="2">
              <a:lnSpc>
                <a:spcPts val="3049"/>
              </a:lnSpc>
              <a:buFont typeface="Arial"/>
              <a:buChar char="⚬"/>
            </a:pP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Numerical vector representations of text where similar words/documents → similar vectors</a:t>
            </a:r>
          </a:p>
          <a:p>
            <a:pPr algn="just">
              <a:lnSpc>
                <a:spcPts val="3049"/>
              </a:lnSpc>
            </a:pPr>
          </a:p>
          <a:p>
            <a:pPr algn="just" marL="539749" indent="-269875" lvl="1">
              <a:lnSpc>
                <a:spcPts val="3049"/>
              </a:lnSpc>
              <a:buFont typeface="Arial"/>
              <a:buChar char="•"/>
            </a:pPr>
            <a:r>
              <a:rPr lang="en-US" b="true" sz="2499" spc="-14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Why we need word embeddings in job post–resume matching ?</a:t>
            </a:r>
          </a:p>
          <a:p>
            <a:pPr algn="just" marL="1079499" indent="-359833" lvl="2">
              <a:lnSpc>
                <a:spcPts val="3049"/>
              </a:lnSpc>
              <a:buFont typeface="Arial"/>
              <a:buChar char="⚬"/>
            </a:pP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Enable semantic understanding beyond keyword matching</a:t>
            </a:r>
          </a:p>
          <a:p>
            <a:pPr algn="just" marL="1079499" indent="-359833" lvl="2">
              <a:lnSpc>
                <a:spcPts val="3049"/>
              </a:lnSpc>
              <a:buFont typeface="Arial"/>
              <a:buChar char="⚬"/>
            </a:pP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Word embeddings capture:</a:t>
            </a:r>
          </a:p>
          <a:p>
            <a:pPr algn="just" marL="1619248" indent="-404812" lvl="3">
              <a:lnSpc>
                <a:spcPts val="3049"/>
              </a:lnSpc>
              <a:buFont typeface="Arial"/>
              <a:buChar char="￭"/>
            </a:pP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Role similarity</a:t>
            </a:r>
          </a:p>
          <a:p>
            <a:pPr algn="just" marL="1619248" indent="-404812" lvl="3">
              <a:lnSpc>
                <a:spcPts val="3049"/>
              </a:lnSpc>
              <a:buFont typeface="Arial"/>
              <a:buChar char="￭"/>
            </a:pP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Skill relationships</a:t>
            </a:r>
          </a:p>
          <a:p>
            <a:pPr algn="just" marL="1619248" indent="-404812" lvl="3">
              <a:lnSpc>
                <a:spcPts val="3049"/>
              </a:lnSpc>
              <a:buFont typeface="Arial"/>
              <a:buChar char="￭"/>
            </a:pP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Contextual meaning</a:t>
            </a:r>
          </a:p>
          <a:p>
            <a:pPr algn="just">
              <a:lnSpc>
                <a:spcPts val="3049"/>
              </a:lnSpc>
            </a:pPr>
          </a:p>
          <a:p>
            <a:pPr algn="just" marL="539749" indent="-269875" lvl="1">
              <a:lnSpc>
                <a:spcPts val="3049"/>
              </a:lnSpc>
              <a:buFont typeface="Arial"/>
              <a:buChar char="•"/>
            </a:pPr>
            <a:r>
              <a:rPr lang="en-US" b="true" sz="2499" spc="-14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World embeddings models can be divided based context dependency.</a:t>
            </a:r>
          </a:p>
          <a:p>
            <a:pPr algn="just">
              <a:lnSpc>
                <a:spcPts val="3049"/>
              </a:lnSpc>
            </a:pPr>
          </a:p>
          <a:p>
            <a:pPr algn="just">
              <a:lnSpc>
                <a:spcPts val="304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83351" y="1787795"/>
            <a:ext cx="1970257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2319" y="2740030"/>
            <a:ext cx="5131550" cy="54203"/>
          </a:xfrm>
          <a:custGeom>
            <a:avLst/>
            <a:gdLst/>
            <a:ahLst/>
            <a:cxnLst/>
            <a:rect r="r" b="b" t="t" l="l"/>
            <a:pathLst>
              <a:path h="54203" w="5131550">
                <a:moveTo>
                  <a:pt x="0" y="0"/>
                </a:moveTo>
                <a:lnTo>
                  <a:pt x="5131550" y="0"/>
                </a:lnTo>
                <a:lnTo>
                  <a:pt x="5131550" y="54203"/>
                </a:lnTo>
                <a:lnTo>
                  <a:pt x="0" y="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848" t="0" r="-29846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52140" y="2740031"/>
            <a:ext cx="5131550" cy="54203"/>
          </a:xfrm>
          <a:custGeom>
            <a:avLst/>
            <a:gdLst/>
            <a:ahLst/>
            <a:cxnLst/>
            <a:rect r="r" b="b" t="t" l="l"/>
            <a:pathLst>
              <a:path h="54203" w="5131550">
                <a:moveTo>
                  <a:pt x="0" y="0"/>
                </a:moveTo>
                <a:lnTo>
                  <a:pt x="5131550" y="0"/>
                </a:lnTo>
                <a:lnTo>
                  <a:pt x="5131550" y="54203"/>
                </a:lnTo>
                <a:lnTo>
                  <a:pt x="0" y="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848" t="0" r="-29846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24131" y="2740030"/>
            <a:ext cx="5131550" cy="54203"/>
          </a:xfrm>
          <a:custGeom>
            <a:avLst/>
            <a:gdLst/>
            <a:ahLst/>
            <a:cxnLst/>
            <a:rect r="r" b="b" t="t" l="l"/>
            <a:pathLst>
              <a:path h="54203" w="5131550">
                <a:moveTo>
                  <a:pt x="0" y="0"/>
                </a:moveTo>
                <a:lnTo>
                  <a:pt x="5131550" y="0"/>
                </a:lnTo>
                <a:lnTo>
                  <a:pt x="5131550" y="54203"/>
                </a:lnTo>
                <a:lnTo>
                  <a:pt x="0" y="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848" t="0" r="-29846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08544" y="6987258"/>
            <a:ext cx="1970257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83351" y="929005"/>
            <a:ext cx="13848645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Word Embedding Models Tested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8778" y="2244996"/>
            <a:ext cx="4887101" cy="42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Word2Vec (Skip-gram)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3351" y="2244995"/>
            <a:ext cx="632124" cy="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319" y="3108679"/>
            <a:ext cx="5131550" cy="301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-7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Description: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Neu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ral embedding model using token 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co-oc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rr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to learn word vectors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Captures basic semantic relations (e.g., “analyst” ~ “consultant”)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However, no contextual understanding due to most word vectors loses sentence structure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686970" y="2244996"/>
            <a:ext cx="4887101" cy="42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SBERT (Sentence Bert)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3172" y="2244996"/>
            <a:ext cx="632124" cy="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52140" y="3108679"/>
            <a:ext cx="5127804" cy="234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Description:</a:t>
            </a: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Transformer-based model producing sentence- and document-level embeddings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Strong contextual understanding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Handles long job/resume text accurately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Robust to synonyms &amp; variation in writing style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88446" y="2244996"/>
            <a:ext cx="4887101" cy="42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           CareerBERT (Pre-trained model)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41405" y="2244995"/>
            <a:ext cx="299641" cy="42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24131" y="3108679"/>
            <a:ext cx="5131550" cy="201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Description:</a:t>
            </a: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Pre-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train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 model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 career/job similarity.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Tailored for occupation matching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Domain-specific vocabulary understanding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Less stable similarity output in our testing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507313" y="6438619"/>
            <a:ext cx="11887359" cy="42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Final Word Embedding Model:  </a:t>
            </a:r>
            <a:r>
              <a:rPr lang="en-US" b="true" sz="2400" spc="-96">
                <a:solidFill>
                  <a:srgbClr val="E04F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SBERT (Sentence Bert)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8544" y="6562444"/>
            <a:ext cx="17043489" cy="3673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87" b="true">
                <a:solidFill>
                  <a:srgbClr val="F2684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spc="-87">
                <a:solidFill>
                  <a:srgbClr val="F2684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SBERT consistent</a:t>
            </a:r>
            <a:r>
              <a:rPr lang="en-US" b="true" sz="2199" spc="-87">
                <a:solidFill>
                  <a:srgbClr val="F2684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ly produced more accurate and stable rankings compared to Word2Vec and CareerBERT,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spc="-87">
                <a:solidFill>
                  <a:srgbClr val="F2684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especially for resumes with varied experience levels.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-8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version used: all-MiniLM-L6-v2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-8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Dimension tested : 300 , 384, 768, and 1536.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29005"/>
            <a:ext cx="708374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Word Embedding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40310" y="2834537"/>
            <a:ext cx="7956090" cy="6576163"/>
            <a:chOff x="0" y="0"/>
            <a:chExt cx="2095431" cy="17319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95431" cy="1731994"/>
            </a:xfrm>
            <a:custGeom>
              <a:avLst/>
              <a:gdLst/>
              <a:ahLst/>
              <a:cxnLst/>
              <a:rect r="r" b="b" t="t" l="l"/>
              <a:pathLst>
                <a:path h="1731994" w="2095431">
                  <a:moveTo>
                    <a:pt x="64223" y="0"/>
                  </a:moveTo>
                  <a:lnTo>
                    <a:pt x="2031208" y="0"/>
                  </a:lnTo>
                  <a:cubicBezTo>
                    <a:pt x="2048241" y="0"/>
                    <a:pt x="2064576" y="6766"/>
                    <a:pt x="2076621" y="18811"/>
                  </a:cubicBezTo>
                  <a:cubicBezTo>
                    <a:pt x="2088665" y="30855"/>
                    <a:pt x="2095431" y="47190"/>
                    <a:pt x="2095431" y="64223"/>
                  </a:cubicBezTo>
                  <a:lnTo>
                    <a:pt x="2095431" y="1667770"/>
                  </a:lnTo>
                  <a:cubicBezTo>
                    <a:pt x="2095431" y="1684803"/>
                    <a:pt x="2088665" y="1701139"/>
                    <a:pt x="2076621" y="1713183"/>
                  </a:cubicBezTo>
                  <a:cubicBezTo>
                    <a:pt x="2064576" y="1725227"/>
                    <a:pt x="2048241" y="1731994"/>
                    <a:pt x="2031208" y="1731994"/>
                  </a:cubicBezTo>
                  <a:lnTo>
                    <a:pt x="64223" y="1731994"/>
                  </a:lnTo>
                  <a:cubicBezTo>
                    <a:pt x="47190" y="1731994"/>
                    <a:pt x="30855" y="1725227"/>
                    <a:pt x="18811" y="1713183"/>
                  </a:cubicBezTo>
                  <a:cubicBezTo>
                    <a:pt x="6766" y="1701139"/>
                    <a:pt x="0" y="1684803"/>
                    <a:pt x="0" y="1667770"/>
                  </a:cubicBezTo>
                  <a:lnTo>
                    <a:pt x="0" y="64223"/>
                  </a:lnTo>
                  <a:cubicBezTo>
                    <a:pt x="0" y="47190"/>
                    <a:pt x="6766" y="30855"/>
                    <a:pt x="18811" y="18811"/>
                  </a:cubicBezTo>
                  <a:cubicBezTo>
                    <a:pt x="30855" y="6766"/>
                    <a:pt x="47190" y="0"/>
                    <a:pt x="64223" y="0"/>
                  </a:cubicBezTo>
                  <a:close/>
                </a:path>
              </a:pathLst>
            </a:custGeom>
            <a:solidFill>
              <a:srgbClr val="EBEAE8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57150"/>
              <a:ext cx="2095431" cy="167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776055" y="2922873"/>
          <a:ext cx="7315200" cy="6487827"/>
        </p:xfrm>
        <a:graphic>
          <a:graphicData uri="http://schemas.openxmlformats.org/drawingml/2006/table">
            <a:tbl>
              <a:tblPr/>
              <a:tblGrid>
                <a:gridCol w="5338057"/>
                <a:gridCol w="1977143"/>
              </a:tblGrid>
              <a:tr h="10347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Top Jobs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9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930"/>
                    </a:solidFill>
                  </a:tcPr>
                </a:tc>
              </a:tr>
              <a:tr h="1112998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S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enior FP&amp;A Analyst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0.682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71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Senior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Data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0.677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32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D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ata Product Owner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0.677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484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Py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thon 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0.661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517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F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rontend Engineer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0.654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3704772" y="2158262"/>
            <a:ext cx="287640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 spc="-1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Modeling Pipeline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26697" y="2158262"/>
            <a:ext cx="1213917" cy="4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 spc="-1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9561" y="3324503"/>
            <a:ext cx="3623667" cy="37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Cleaned 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Job/Resume 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18445" y="3752492"/>
            <a:ext cx="6577012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Apply</a:t>
            </a: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light cleaning (\n, unicode, tabs → space)</a:t>
            </a:r>
          </a:p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Keep punctuation &amp; wording to preserve context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69561" y="6429501"/>
            <a:ext cx="2354362" cy="37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Cosine Similarity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69561" y="4706245"/>
            <a:ext cx="4107359" cy="37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Full-Text SBERT Embeddings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9561" y="8066530"/>
            <a:ext cx="2194322" cy="37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Ranked Results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18445" y="5219959"/>
            <a:ext cx="5006280" cy="98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Convert</a:t>
            </a: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all cleaned texts to lists</a:t>
            </a:r>
          </a:p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Encode using SBERT latest model </a:t>
            </a:r>
          </a:p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Output: dimensional dense vectors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52204" y="6943215"/>
            <a:ext cx="6591796" cy="980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</a:t>
            </a: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each resume, compute similarity with all jobs</a:t>
            </a:r>
          </a:p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semantic_score = cos(resume_emb, job_emb)</a:t>
            </a:r>
          </a:p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Higher score → more semantically aligned roles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30344" y="8601711"/>
            <a:ext cx="5774531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Sor</a:t>
            </a: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 jobs by semantic score (descending)</a:t>
            </a:r>
          </a:p>
          <a:p>
            <a:pPr algn="l" marL="561336" indent="-280668" lvl="1">
              <a:lnSpc>
                <a:spcPts val="2599"/>
              </a:lnSpc>
              <a:buFont typeface="Arial"/>
              <a:buChar char="•"/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Stored the score for the final matching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865912" y="3267353"/>
            <a:ext cx="522688" cy="523990"/>
            <a:chOff x="0" y="0"/>
            <a:chExt cx="812800" cy="8148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65912" y="4698604"/>
            <a:ext cx="522688" cy="523990"/>
            <a:chOff x="0" y="0"/>
            <a:chExt cx="812800" cy="8148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65912" y="6450284"/>
            <a:ext cx="522688" cy="523990"/>
            <a:chOff x="0" y="0"/>
            <a:chExt cx="812800" cy="81482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865912" y="8116516"/>
            <a:ext cx="522688" cy="523990"/>
            <a:chOff x="0" y="0"/>
            <a:chExt cx="812800" cy="8148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708148" y="6961450"/>
            <a:ext cx="683650" cy="633185"/>
          </a:xfrm>
          <a:custGeom>
            <a:avLst/>
            <a:gdLst/>
            <a:ahLst/>
            <a:cxnLst/>
            <a:rect r="r" b="b" t="t" l="l"/>
            <a:pathLst>
              <a:path h="633185" w="683650">
                <a:moveTo>
                  <a:pt x="0" y="0"/>
                </a:moveTo>
                <a:lnTo>
                  <a:pt x="683650" y="0"/>
                </a:lnTo>
                <a:lnTo>
                  <a:pt x="683650" y="633186"/>
                </a:lnTo>
                <a:lnTo>
                  <a:pt x="0" y="633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08148" y="7853625"/>
            <a:ext cx="683650" cy="633185"/>
          </a:xfrm>
          <a:custGeom>
            <a:avLst/>
            <a:gdLst/>
            <a:ahLst/>
            <a:cxnLst/>
            <a:rect r="r" b="b" t="t" l="l"/>
            <a:pathLst>
              <a:path h="633185" w="683650">
                <a:moveTo>
                  <a:pt x="0" y="0"/>
                </a:moveTo>
                <a:lnTo>
                  <a:pt x="683650" y="0"/>
                </a:lnTo>
                <a:lnTo>
                  <a:pt x="683650" y="633185"/>
                </a:lnTo>
                <a:lnTo>
                  <a:pt x="0" y="633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8148" y="6071090"/>
            <a:ext cx="683650" cy="633185"/>
          </a:xfrm>
          <a:custGeom>
            <a:avLst/>
            <a:gdLst/>
            <a:ahLst/>
            <a:cxnLst/>
            <a:rect r="r" b="b" t="t" l="l"/>
            <a:pathLst>
              <a:path h="633185" w="683650">
                <a:moveTo>
                  <a:pt x="0" y="0"/>
                </a:moveTo>
                <a:lnTo>
                  <a:pt x="683650" y="0"/>
                </a:lnTo>
                <a:lnTo>
                  <a:pt x="683650" y="633185"/>
                </a:lnTo>
                <a:lnTo>
                  <a:pt x="0" y="633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081898" y="2753745"/>
            <a:ext cx="5187106" cy="518710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132400" y="380424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79165" y="3251012"/>
            <a:ext cx="4192571" cy="419257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929005"/>
            <a:ext cx="708374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Topic Modeling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998041"/>
            <a:ext cx="16947127" cy="36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Topic modeling compares meaning, not just keywords by mapping each resume into shared job themes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81563" y="3735957"/>
            <a:ext cx="1269057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b="true" sz="5600" spc="-336">
                <a:solidFill>
                  <a:srgbClr val="E04F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LSA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87838" y="2902263"/>
            <a:ext cx="325650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 spc="-18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Technique Selection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33469" y="4902390"/>
            <a:ext cx="5261098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16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Works directly on TF-IDF vect</a:t>
            </a:r>
            <a:r>
              <a:rPr lang="en-US" sz="2699" spc="-16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ors </a:t>
            </a:r>
          </a:p>
          <a:p>
            <a:pPr algn="l" marL="582928" indent="-291464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2699" spc="-16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Uses SVD to reduce dimensions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47721" y="8038455"/>
            <a:ext cx="5877336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9"/>
              </a:lnSpc>
              <a:spcBef>
                <a:spcPct val="0"/>
              </a:spcBef>
            </a:pP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educes noises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25509" y="6241198"/>
            <a:ext cx="3470821" cy="33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0"/>
              </a:lnSpc>
              <a:spcBef>
                <a:spcPct val="0"/>
              </a:spcBef>
            </a:pPr>
            <a:r>
              <a:rPr lang="en-US" sz="2500" spc="-1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Fast </a:t>
            </a:r>
            <a:r>
              <a:rPr lang="en-US" sz="2500" spc="-15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and Efficient for retrieval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97231" y="7146280"/>
            <a:ext cx="3991570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  <a:spcBef>
                <a:spcPct val="0"/>
              </a:spcBef>
            </a:pP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</a:t>
            </a:r>
            <a:r>
              <a:rPr lang="en-US" sz="2499" spc="-14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andles short/medium texts well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1599" y="9025880"/>
            <a:ext cx="8527703" cy="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9"/>
              </a:lnSpc>
              <a:spcBef>
                <a:spcPct val="0"/>
              </a:spcBef>
            </a:pPr>
            <a:r>
              <a:rPr lang="en-US" sz="1999" spc="-119">
                <a:solidFill>
                  <a:srgbClr val="65656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*We also developed the model using “</a:t>
            </a:r>
            <a:r>
              <a:rPr lang="en-US" sz="1999" spc="-119">
                <a:solidFill>
                  <a:srgbClr val="656565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LDA” as alternative technique for result comparison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49082" y="4790254"/>
            <a:ext cx="2252737" cy="100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Topic Modeling</a:t>
            </a:r>
          </a:p>
          <a:p>
            <a:pPr algn="ctr">
              <a:lnSpc>
                <a:spcPts val="1600"/>
              </a:lnSpc>
            </a:pPr>
          </a:p>
          <a:p>
            <a:pPr algn="ctr">
              <a:lnSpc>
                <a:spcPts val="1600"/>
              </a:lnSpc>
            </a:pPr>
            <a:r>
              <a:rPr lang="en-US" b="true" sz="16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Match resumes to jobs by </a:t>
            </a:r>
          </a:p>
          <a:p>
            <a:pPr algn="ctr">
              <a:lnSpc>
                <a:spcPts val="1600"/>
              </a:lnSpc>
              <a:spcBef>
                <a:spcPct val="0"/>
              </a:spcBef>
            </a:pPr>
            <a:r>
              <a:rPr lang="en-US" b="true" sz="16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shared meaning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556195" y="3270672"/>
            <a:ext cx="662305" cy="66230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579165" y="6128991"/>
            <a:ext cx="662305" cy="66230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D9D9D9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01639" y="2980600"/>
            <a:ext cx="3047443" cy="1265310"/>
            <a:chOff x="0" y="0"/>
            <a:chExt cx="802619" cy="3332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02619" cy="333250"/>
            </a:xfrm>
            <a:custGeom>
              <a:avLst/>
              <a:gdLst/>
              <a:ahLst/>
              <a:cxnLst/>
              <a:rect r="r" b="b" t="t" l="l"/>
              <a:pathLst>
                <a:path h="333250" w="802619">
                  <a:moveTo>
                    <a:pt x="63512" y="0"/>
                  </a:moveTo>
                  <a:lnTo>
                    <a:pt x="739107" y="0"/>
                  </a:lnTo>
                  <a:cubicBezTo>
                    <a:pt x="774183" y="0"/>
                    <a:pt x="802619" y="28435"/>
                    <a:pt x="802619" y="63512"/>
                  </a:cubicBezTo>
                  <a:lnTo>
                    <a:pt x="802619" y="269739"/>
                  </a:lnTo>
                  <a:cubicBezTo>
                    <a:pt x="802619" y="304815"/>
                    <a:pt x="774183" y="333250"/>
                    <a:pt x="739107" y="333250"/>
                  </a:cubicBezTo>
                  <a:lnTo>
                    <a:pt x="63512" y="333250"/>
                  </a:lnTo>
                  <a:cubicBezTo>
                    <a:pt x="28435" y="333250"/>
                    <a:pt x="0" y="304815"/>
                    <a:pt x="0" y="269739"/>
                  </a:cubicBezTo>
                  <a:lnTo>
                    <a:pt x="0" y="63512"/>
                  </a:lnTo>
                  <a:cubicBezTo>
                    <a:pt x="0" y="28435"/>
                    <a:pt x="28435" y="0"/>
                    <a:pt x="6351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38100"/>
              <a:ext cx="802619" cy="295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2199" spc="-13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Map Themes</a:t>
              </a:r>
            </a:p>
            <a:p>
              <a:pPr algn="ctr">
                <a:lnSpc>
                  <a:spcPts val="1700"/>
                </a:lnSpc>
              </a:pPr>
              <a:r>
                <a:rPr lang="en-US" b="true" sz="1700" spc="-102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Convert jobs into shared topics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16111" y="7093820"/>
            <a:ext cx="3047443" cy="1265310"/>
            <a:chOff x="0" y="0"/>
            <a:chExt cx="802619" cy="3332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02619" cy="333250"/>
            </a:xfrm>
            <a:custGeom>
              <a:avLst/>
              <a:gdLst/>
              <a:ahLst/>
              <a:cxnLst/>
              <a:rect r="r" b="b" t="t" l="l"/>
              <a:pathLst>
                <a:path h="333250" w="802619">
                  <a:moveTo>
                    <a:pt x="63512" y="0"/>
                  </a:moveTo>
                  <a:lnTo>
                    <a:pt x="739107" y="0"/>
                  </a:lnTo>
                  <a:cubicBezTo>
                    <a:pt x="774183" y="0"/>
                    <a:pt x="802619" y="28435"/>
                    <a:pt x="802619" y="63512"/>
                  </a:cubicBezTo>
                  <a:lnTo>
                    <a:pt x="802619" y="269739"/>
                  </a:lnTo>
                  <a:cubicBezTo>
                    <a:pt x="802619" y="304815"/>
                    <a:pt x="774183" y="333250"/>
                    <a:pt x="739107" y="333250"/>
                  </a:cubicBezTo>
                  <a:lnTo>
                    <a:pt x="63512" y="333250"/>
                  </a:lnTo>
                  <a:cubicBezTo>
                    <a:pt x="28435" y="333250"/>
                    <a:pt x="0" y="304815"/>
                    <a:pt x="0" y="269739"/>
                  </a:cubicBezTo>
                  <a:lnTo>
                    <a:pt x="0" y="63512"/>
                  </a:lnTo>
                  <a:cubicBezTo>
                    <a:pt x="0" y="28435"/>
                    <a:pt x="28435" y="0"/>
                    <a:pt x="6351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38100"/>
              <a:ext cx="802619" cy="295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2199" spc="-13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Align Roles</a:t>
              </a:r>
            </a:p>
            <a:p>
              <a:pPr algn="ctr">
                <a:lnSpc>
                  <a:spcPts val="1700"/>
                </a:lnSpc>
              </a:pPr>
              <a:r>
                <a:rPr lang="en-US" b="true" sz="1700" spc="-102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Connect related titles like analyst and BI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978542" y="4928263"/>
            <a:ext cx="3047443" cy="1265310"/>
            <a:chOff x="0" y="0"/>
            <a:chExt cx="802619" cy="3332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02619" cy="333250"/>
            </a:xfrm>
            <a:custGeom>
              <a:avLst/>
              <a:gdLst/>
              <a:ahLst/>
              <a:cxnLst/>
              <a:rect r="r" b="b" t="t" l="l"/>
              <a:pathLst>
                <a:path h="333250" w="802619">
                  <a:moveTo>
                    <a:pt x="63512" y="0"/>
                  </a:moveTo>
                  <a:lnTo>
                    <a:pt x="739107" y="0"/>
                  </a:lnTo>
                  <a:cubicBezTo>
                    <a:pt x="774183" y="0"/>
                    <a:pt x="802619" y="28435"/>
                    <a:pt x="802619" y="63512"/>
                  </a:cubicBezTo>
                  <a:lnTo>
                    <a:pt x="802619" y="269739"/>
                  </a:lnTo>
                  <a:cubicBezTo>
                    <a:pt x="802619" y="304815"/>
                    <a:pt x="774183" y="333250"/>
                    <a:pt x="739107" y="333250"/>
                  </a:cubicBezTo>
                  <a:lnTo>
                    <a:pt x="63512" y="333250"/>
                  </a:lnTo>
                  <a:cubicBezTo>
                    <a:pt x="28435" y="333250"/>
                    <a:pt x="0" y="304815"/>
                    <a:pt x="0" y="269739"/>
                  </a:cubicBezTo>
                  <a:lnTo>
                    <a:pt x="0" y="63512"/>
                  </a:lnTo>
                  <a:cubicBezTo>
                    <a:pt x="0" y="28435"/>
                    <a:pt x="28435" y="0"/>
                    <a:pt x="6351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38100"/>
              <a:ext cx="802619" cy="295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2199" spc="-13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Compare Meaning</a:t>
              </a:r>
            </a:p>
            <a:p>
              <a:pPr algn="ctr">
                <a:lnSpc>
                  <a:spcPts val="1700"/>
                </a:lnSpc>
              </a:pPr>
              <a:r>
                <a:rPr lang="en-US" b="true" sz="1700" spc="-102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Match semantic themes beyond keywords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890" y="2688856"/>
            <a:ext cx="7956090" cy="6569444"/>
            <a:chOff x="0" y="0"/>
            <a:chExt cx="2095431" cy="173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5431" cy="1730224"/>
            </a:xfrm>
            <a:custGeom>
              <a:avLst/>
              <a:gdLst/>
              <a:ahLst/>
              <a:cxnLst/>
              <a:rect r="r" b="b" t="t" l="l"/>
              <a:pathLst>
                <a:path h="1730224" w="2095431">
                  <a:moveTo>
                    <a:pt x="64223" y="0"/>
                  </a:moveTo>
                  <a:lnTo>
                    <a:pt x="2031208" y="0"/>
                  </a:lnTo>
                  <a:cubicBezTo>
                    <a:pt x="2048241" y="0"/>
                    <a:pt x="2064576" y="6766"/>
                    <a:pt x="2076621" y="18811"/>
                  </a:cubicBezTo>
                  <a:cubicBezTo>
                    <a:pt x="2088665" y="30855"/>
                    <a:pt x="2095431" y="47190"/>
                    <a:pt x="2095431" y="64223"/>
                  </a:cubicBezTo>
                  <a:lnTo>
                    <a:pt x="2095431" y="1666001"/>
                  </a:lnTo>
                  <a:cubicBezTo>
                    <a:pt x="2095431" y="1701470"/>
                    <a:pt x="2066678" y="1730224"/>
                    <a:pt x="2031208" y="1730224"/>
                  </a:cubicBezTo>
                  <a:lnTo>
                    <a:pt x="64223" y="1730224"/>
                  </a:lnTo>
                  <a:cubicBezTo>
                    <a:pt x="47190" y="1730224"/>
                    <a:pt x="30855" y="1723458"/>
                    <a:pt x="18811" y="1711414"/>
                  </a:cubicBezTo>
                  <a:cubicBezTo>
                    <a:pt x="6766" y="1699369"/>
                    <a:pt x="0" y="1683034"/>
                    <a:pt x="0" y="1666001"/>
                  </a:cubicBezTo>
                  <a:lnTo>
                    <a:pt x="0" y="64223"/>
                  </a:lnTo>
                  <a:cubicBezTo>
                    <a:pt x="0" y="47190"/>
                    <a:pt x="6766" y="30855"/>
                    <a:pt x="18811" y="18811"/>
                  </a:cubicBezTo>
                  <a:cubicBezTo>
                    <a:pt x="30855" y="6766"/>
                    <a:pt x="47190" y="0"/>
                    <a:pt x="64223" y="0"/>
                  </a:cubicBezTo>
                  <a:close/>
                </a:path>
              </a:pathLst>
            </a:custGeom>
            <a:solidFill>
              <a:srgbClr val="EBEAE8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2095431" cy="16730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623655" y="2806197"/>
          <a:ext cx="7315200" cy="6292063"/>
        </p:xfrm>
        <a:graphic>
          <a:graphicData uri="http://schemas.openxmlformats.org/drawingml/2006/table">
            <a:tbl>
              <a:tblPr/>
              <a:tblGrid>
                <a:gridCol w="5338057"/>
                <a:gridCol w="1977143"/>
              </a:tblGrid>
              <a:tr h="9583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Top Jobs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9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Helvetica World Bold"/>
                          <a:ea typeface="Helvetica World Bold"/>
                          <a:cs typeface="Helvetica World Bold"/>
                          <a:sym typeface="Helvetica World Bold"/>
                        </a:rPr>
                        <a:t>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930"/>
                    </a:solidFill>
                  </a:tcPr>
                </a:tc>
              </a:tr>
              <a:tr h="108927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Delivery &amp; Practice Head with verification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0.997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075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Database Operations Analyst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0.995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283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Application Engineer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0.994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8133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Director Metals &amp; Mining Consulting - Big4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0.993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2761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Research Analyst - Energy &amp; Resources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lvetica World"/>
                          <a:ea typeface="Helvetica World"/>
                          <a:cs typeface="Helvetica World"/>
                          <a:sym typeface="Helvetica World"/>
                        </a:rPr>
                        <a:t>0.993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929005"/>
            <a:ext cx="708374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Topic Modeling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33272" y="1926856"/>
            <a:ext cx="287640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 spc="-1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Modeling Pipeline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74297" y="1926856"/>
            <a:ext cx="1213917" cy="4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3000" spc="-17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7161" y="3172103"/>
            <a:ext cx="3624262" cy="36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Job/Resume Cleaned Text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7161" y="4313284"/>
            <a:ext cx="3259396" cy="37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TF-IDF Vectorization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7161" y="5454465"/>
            <a:ext cx="2001738" cy="37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TruncatedSVD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53250" y="3600092"/>
            <a:ext cx="5870674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Cleaned</a:t>
            </a: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input documents with job descriptions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3250" y="4741273"/>
            <a:ext cx="6226671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Convert text to weighted term vectors (1–3 grams)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53250" y="5882454"/>
            <a:ext cx="5108228" cy="37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 into </a:t>
            </a:r>
            <a:r>
              <a:rPr lang="en-US" b="true" sz="2599" spc="-155">
                <a:solidFill>
                  <a:srgbClr val="E04F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120</a:t>
            </a: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-dimensional topic space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17161" y="6595646"/>
            <a:ext cx="2354312" cy="37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Cosine Similarity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53250" y="7023635"/>
            <a:ext cx="4088755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Compute pairwise match scores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7161" y="7736827"/>
            <a:ext cx="2194322" cy="370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Ranked Results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53250" y="8164816"/>
            <a:ext cx="4677370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Top-N recommendations per resume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03710" y="3114953"/>
            <a:ext cx="522688" cy="523990"/>
            <a:chOff x="0" y="0"/>
            <a:chExt cx="812800" cy="8148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03710" y="4268498"/>
            <a:ext cx="522688" cy="523990"/>
            <a:chOff x="0" y="0"/>
            <a:chExt cx="812800" cy="8148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03710" y="5443406"/>
            <a:ext cx="522688" cy="523990"/>
            <a:chOff x="0" y="0"/>
            <a:chExt cx="812800" cy="8148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03710" y="6596951"/>
            <a:ext cx="522688" cy="523990"/>
            <a:chOff x="0" y="0"/>
            <a:chExt cx="812800" cy="8148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03710" y="7729134"/>
            <a:ext cx="522688" cy="523990"/>
            <a:chOff x="0" y="0"/>
            <a:chExt cx="812800" cy="8148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5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867981" y="6315100"/>
            <a:ext cx="2552039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4601072"/>
            <a:ext cx="16551765" cy="139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5"/>
              </a:lnSpc>
            </a:pPr>
            <a:r>
              <a:rPr lang="en-US" sz="93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Results &amp; Evaluation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690370"/>
            <a:ext cx="1826466" cy="0"/>
          </a:xfrm>
          <a:prstGeom prst="line">
            <a:avLst/>
          </a:prstGeom>
          <a:ln cap="rnd" w="38100">
            <a:solidFill>
              <a:srgbClr val="C07A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22404" y="2854778"/>
            <a:ext cx="9321025" cy="5524877"/>
          </a:xfrm>
          <a:custGeom>
            <a:avLst/>
            <a:gdLst/>
            <a:ahLst/>
            <a:cxnLst/>
            <a:rect r="r" b="b" t="t" l="l"/>
            <a:pathLst>
              <a:path h="5524877" w="9321025">
                <a:moveTo>
                  <a:pt x="0" y="0"/>
                </a:moveTo>
                <a:lnTo>
                  <a:pt x="9321025" y="0"/>
                </a:lnTo>
                <a:lnTo>
                  <a:pt x="9321025" y="5524878"/>
                </a:lnTo>
                <a:lnTo>
                  <a:pt x="0" y="5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5" r="0" b="-2762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9005"/>
            <a:ext cx="9514089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Final Matching Score Calculation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07701"/>
            <a:ext cx="12618021" cy="36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b="true" sz="2599" spc="-155">
                <a:solidFill>
                  <a:srgbClr val="EF443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Job Matching Score Formula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= avg_topic_semantic + (1 - avg_topic_semantic) * skill_score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3808" y="8892223"/>
            <a:ext cx="16549621" cy="366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9"/>
              </a:lnSpc>
              <a:spcBef>
                <a:spcPct val="0"/>
              </a:spcBef>
            </a:pP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Our Resume-Job matching model 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prov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ides the 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final 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il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ty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</a:t>
            </a:r>
            <a:r>
              <a:rPr lang="en-US" b="true" sz="2599" spc="-15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599" spc="-15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 each resume and </a:t>
            </a:r>
            <a:r>
              <a:rPr lang="en-US" b="true" sz="2599" spc="-155">
                <a:solidFill>
                  <a:srgbClr val="EF443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identifies the best-matching job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69189" y="2891987"/>
            <a:ext cx="7035532" cy="5524877"/>
            <a:chOff x="0" y="0"/>
            <a:chExt cx="9380709" cy="736650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9380709" cy="7366503"/>
              <a:chOff x="0" y="0"/>
              <a:chExt cx="1852980" cy="145511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852980" cy="1455112"/>
              </a:xfrm>
              <a:custGeom>
                <a:avLst/>
                <a:gdLst/>
                <a:ahLst/>
                <a:cxnLst/>
                <a:rect r="r" b="b" t="t" l="l"/>
                <a:pathLst>
                  <a:path h="1455112" w="1852980">
                    <a:moveTo>
                      <a:pt x="0" y="0"/>
                    </a:moveTo>
                    <a:lnTo>
                      <a:pt x="1852980" y="0"/>
                    </a:lnTo>
                    <a:lnTo>
                      <a:pt x="1852980" y="1455112"/>
                    </a:lnTo>
                    <a:lnTo>
                      <a:pt x="0" y="1455112"/>
                    </a:lnTo>
                    <a:close/>
                  </a:path>
                </a:pathLst>
              </a:custGeom>
              <a:solidFill>
                <a:srgbClr val="F6F7F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57150"/>
                <a:ext cx="1852980" cy="13979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0" y="519190"/>
              <a:ext cx="9380709" cy="5769136"/>
            </a:xfrm>
            <a:custGeom>
              <a:avLst/>
              <a:gdLst/>
              <a:ahLst/>
              <a:cxnLst/>
              <a:rect r="r" b="b" t="t" l="l"/>
              <a:pathLst>
                <a:path h="5769136" w="9380709">
                  <a:moveTo>
                    <a:pt x="0" y="0"/>
                  </a:moveTo>
                  <a:lnTo>
                    <a:pt x="9380709" y="0"/>
                  </a:lnTo>
                  <a:lnTo>
                    <a:pt x="9380709" y="5769136"/>
                  </a:lnTo>
                  <a:lnTo>
                    <a:pt x="0" y="5769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79363" y="6462984"/>
              <a:ext cx="7718425" cy="256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  <a:spcBef>
                  <a:spcPct val="0"/>
                </a:spcBef>
              </a:pPr>
              <a:r>
                <a:rPr lang="en-US" sz="1400" spc="-84">
                  <a:solidFill>
                    <a:srgbClr val="656565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*Screenshot from our  UI, showing the statistical result and visual of our similarity score 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2214" y="5528395"/>
            <a:ext cx="7814098" cy="4346592"/>
          </a:xfrm>
          <a:custGeom>
            <a:avLst/>
            <a:gdLst/>
            <a:ahLst/>
            <a:cxnLst/>
            <a:rect r="r" b="b" t="t" l="l"/>
            <a:pathLst>
              <a:path h="4346592" w="7814098">
                <a:moveTo>
                  <a:pt x="0" y="0"/>
                </a:moveTo>
                <a:lnTo>
                  <a:pt x="7814098" y="0"/>
                </a:lnTo>
                <a:lnTo>
                  <a:pt x="7814098" y="4346592"/>
                </a:lnTo>
                <a:lnTo>
                  <a:pt x="0" y="4346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113744"/>
            <a:ext cx="7827086" cy="6745069"/>
            <a:chOff x="0" y="0"/>
            <a:chExt cx="2061455" cy="17764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1455" cy="1776479"/>
            </a:xfrm>
            <a:custGeom>
              <a:avLst/>
              <a:gdLst/>
              <a:ahLst/>
              <a:cxnLst/>
              <a:rect r="r" b="b" t="t" l="l"/>
              <a:pathLst>
                <a:path h="1776479" w="2061455">
                  <a:moveTo>
                    <a:pt x="0" y="0"/>
                  </a:moveTo>
                  <a:lnTo>
                    <a:pt x="2061455" y="0"/>
                  </a:lnTo>
                  <a:lnTo>
                    <a:pt x="2061455" y="1776479"/>
                  </a:lnTo>
                  <a:lnTo>
                    <a:pt x="0" y="1776479"/>
                  </a:lnTo>
                  <a:close/>
                </a:path>
              </a:pathLst>
            </a:custGeom>
            <a:solidFill>
              <a:srgbClr val="F6F7F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57150"/>
              <a:ext cx="2061455" cy="1719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45202" y="3564941"/>
            <a:ext cx="7814098" cy="1416305"/>
          </a:xfrm>
          <a:custGeom>
            <a:avLst/>
            <a:gdLst/>
            <a:ahLst/>
            <a:cxnLst/>
            <a:rect r="r" b="b" t="t" l="l"/>
            <a:pathLst>
              <a:path h="1416305" w="7814098">
                <a:moveTo>
                  <a:pt x="0" y="0"/>
                </a:moveTo>
                <a:lnTo>
                  <a:pt x="7814098" y="0"/>
                </a:lnTo>
                <a:lnTo>
                  <a:pt x="7814098" y="1416305"/>
                </a:lnTo>
                <a:lnTo>
                  <a:pt x="0" y="1416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32214" y="6627881"/>
            <a:ext cx="7827086" cy="3127536"/>
            <a:chOff x="0" y="0"/>
            <a:chExt cx="2061455" cy="8237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1455" cy="823713"/>
            </a:xfrm>
            <a:custGeom>
              <a:avLst/>
              <a:gdLst/>
              <a:ahLst/>
              <a:cxnLst/>
              <a:rect r="r" b="b" t="t" l="l"/>
              <a:pathLst>
                <a:path h="823713" w="2061455">
                  <a:moveTo>
                    <a:pt x="13848" y="0"/>
                  </a:moveTo>
                  <a:lnTo>
                    <a:pt x="2047607" y="0"/>
                  </a:lnTo>
                  <a:cubicBezTo>
                    <a:pt x="2055255" y="0"/>
                    <a:pt x="2061455" y="6200"/>
                    <a:pt x="2061455" y="13848"/>
                  </a:cubicBezTo>
                  <a:lnTo>
                    <a:pt x="2061455" y="809866"/>
                  </a:lnTo>
                  <a:cubicBezTo>
                    <a:pt x="2061455" y="813538"/>
                    <a:pt x="2059996" y="817060"/>
                    <a:pt x="2057399" y="819657"/>
                  </a:cubicBezTo>
                  <a:cubicBezTo>
                    <a:pt x="2054802" y="822254"/>
                    <a:pt x="2051280" y="823713"/>
                    <a:pt x="2047607" y="823713"/>
                  </a:cubicBezTo>
                  <a:lnTo>
                    <a:pt x="13848" y="823713"/>
                  </a:lnTo>
                  <a:cubicBezTo>
                    <a:pt x="10175" y="823713"/>
                    <a:pt x="6653" y="822254"/>
                    <a:pt x="4056" y="819657"/>
                  </a:cubicBezTo>
                  <a:cubicBezTo>
                    <a:pt x="1459" y="817060"/>
                    <a:pt x="0" y="813538"/>
                    <a:pt x="0" y="809866"/>
                  </a:cubicBezTo>
                  <a:lnTo>
                    <a:pt x="0" y="13848"/>
                  </a:lnTo>
                  <a:cubicBezTo>
                    <a:pt x="0" y="10175"/>
                    <a:pt x="1459" y="6653"/>
                    <a:pt x="4056" y="4056"/>
                  </a:cubicBezTo>
                  <a:cubicBezTo>
                    <a:pt x="6653" y="1459"/>
                    <a:pt x="10175" y="0"/>
                    <a:pt x="138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A93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57150"/>
              <a:ext cx="2061455" cy="766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87706" y="4611173"/>
            <a:ext cx="7509075" cy="535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sz="1699" spc="-2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b="true" sz="1699" spc="-22">
                <a:solidFill>
                  <a:srgbClr val="0A66C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prompt_template </a:t>
            </a:r>
          </a:p>
          <a:p>
            <a:pPr algn="l">
              <a:lnSpc>
                <a:spcPts val="1649"/>
              </a:lnSpc>
            </a:pPr>
            <a:r>
              <a:rPr lang="en-US" b="true" sz="1499" spc="-1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Evaluate if this resume matches this job posting. Be practical and realistic.</a:t>
            </a:r>
          </a:p>
          <a:p>
            <a:pPr algn="l">
              <a:lnSpc>
                <a:spcPts val="1100"/>
              </a:lnSpc>
            </a:pP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JOB POSTING: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Title: {title}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Description: {job_text}</a:t>
            </a:r>
          </a:p>
          <a:p>
            <a:pPr algn="l">
              <a:lnSpc>
                <a:spcPts val="990"/>
              </a:lnSpc>
            </a:pP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RESUME: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{resume_text}</a:t>
            </a:r>
          </a:p>
          <a:p>
            <a:pPr algn="l">
              <a:lnSpc>
                <a:spcPts val="1539"/>
              </a:lnSpc>
            </a:pPr>
          </a:p>
          <a:p>
            <a:pPr algn="l">
              <a:lnSpc>
                <a:spcPts val="1539"/>
              </a:lnSpc>
            </a:pPr>
            <a:r>
              <a:rPr lang="en-US" b="true" sz="1399" spc="-1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EVALUATION APPROACH: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1. Identify 3-5 CORE skills/requirements essential for this role (ignore nice-to-haves)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 Check if candidate has these core skills OR transferable/equivalent experience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3. Assess if candidate's experience level aligns with role expectations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4. Consider: Can they reasonably perform the core job functions? If yes → "Yes"</a:t>
            </a:r>
          </a:p>
          <a:p>
            <a:pPr algn="l">
              <a:lnSpc>
                <a:spcPts val="1539"/>
              </a:lnSpc>
            </a:pPr>
          </a:p>
          <a:p>
            <a:pPr algn="l">
              <a:lnSpc>
                <a:spcPts val="1539"/>
              </a:lnSpc>
            </a:pPr>
            <a:r>
              <a:rPr lang="en-US" b="true" sz="1399" spc="-1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DECISION RULES: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1.Answer "Yes" if: Candidate has essential qualifications OR strong transferable skills that indicate they can learn/adapt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2.</a:t>
            </a: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Answer "No" only if: Missing critical core requirements that would prevent basic job performance</a:t>
            </a:r>
          </a:p>
          <a:p>
            <a:pPr algn="l">
              <a:lnSpc>
                <a:spcPts val="1539"/>
              </a:lnSpc>
            </a:pPr>
          </a:p>
          <a:p>
            <a:pPr algn="l">
              <a:lnSpc>
                <a:spcPts val="1539"/>
              </a:lnSpc>
            </a:pPr>
            <a:r>
              <a:rPr lang="en-US" b="true" sz="1399" spc="-1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OUTPUT FORMAT: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Line 1: "Yes" or "No"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Line 2: One-sentence explanation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If "No", then: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Line 3: "RECOMMENDATIONS:" followed by 3-5 specific, actionable recommendations </a:t>
            </a:r>
          </a:p>
          <a:p>
            <a:pPr algn="l">
              <a:lnSpc>
                <a:spcPts val="1539"/>
              </a:lnSpc>
            </a:pPr>
            <a:r>
              <a:rPr lang="en-US" sz="1399" spc="-1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Line 4: "LINKEDIN_KEYWORDS:" followed by 5-10 relevant job search keywords</a:t>
            </a:r>
          </a:p>
          <a:p>
            <a:pPr algn="l">
              <a:lnSpc>
                <a:spcPts val="153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29005"/>
            <a:ext cx="15018150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LLM Evaluation &amp; Recommandation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809372"/>
            <a:ext cx="9464372" cy="4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EF4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*GPT-OSS:20B</a:t>
            </a:r>
            <a:r>
              <a:rPr lang="en-US" sz="2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(DECODED ONLY MODEL) USED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706" y="3189437"/>
            <a:ext cx="7509075" cy="1319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b="true" sz="1700" spc="-102">
                <a:solidFill>
                  <a:srgbClr val="0A66C2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system_prompt</a:t>
            </a:r>
            <a:r>
              <a:rPr lang="en-US" b="true" sz="1700" spc="-102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>
              <a:lnSpc>
                <a:spcPts val="400"/>
              </a:lnSpc>
              <a:spcBef>
                <a:spcPct val="0"/>
              </a:spcBef>
            </a:pPr>
          </a:p>
          <a:p>
            <a:pPr algn="l">
              <a:lnSpc>
                <a:spcPts val="1652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You are an expert recruiter evaluating resume-job matches. Job descriptions often list ideal candidates with all possible skills - this is unrealistic. Focus on ESSENTIAL qualifications needed to perform core job functions. Consider transferable skills, related experience, and learning ability. A 'Yes' means the candidate can reasonably do the job, not that they have every skill listed.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476841"/>
            <a:ext cx="7827086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Prompt 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32214" y="2476841"/>
            <a:ext cx="7827086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 &amp; Resume Improvement Recommendation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2214" y="3179147"/>
            <a:ext cx="7816360" cy="28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EF4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*LLM Evaluates “Yes matching”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42940" y="5162221"/>
            <a:ext cx="7816360" cy="280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EF4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*LLM Evaluates “Not matching”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730770"/>
            <a:ext cx="792133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29005"/>
            <a:ext cx="4126231" cy="144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Table of 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65682" y="1038295"/>
            <a:ext cx="5393618" cy="21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99"/>
              </a:lnSpc>
              <a:spcBef>
                <a:spcPct val="0"/>
              </a:spcBef>
            </a:pPr>
            <a:r>
              <a:rPr lang="en-US" b="true" sz="1599" spc="31">
                <a:solidFill>
                  <a:srgbClr val="C07A3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APAN 5430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64533" y="1604964"/>
            <a:ext cx="6670529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Busi</a:t>
            </a: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ness Background &amp; 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54931" y="1604964"/>
            <a:ext cx="610916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15"/>
              </a:lnSpc>
            </a:pPr>
            <a:r>
              <a:rPr lang="en-US" sz="2799" spc="-83">
                <a:solidFill>
                  <a:srgbClr val="FFA930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64533" y="2799266"/>
            <a:ext cx="6670529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source &amp; Procurement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54931" y="2799266"/>
            <a:ext cx="610916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15"/>
              </a:lnSpc>
            </a:pPr>
            <a:r>
              <a:rPr lang="en-US" sz="2799" spc="-83">
                <a:solidFill>
                  <a:srgbClr val="FFA930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64533" y="3993568"/>
            <a:ext cx="6670529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</a:t>
            </a: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lected technologies &amp; Rationale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54931" y="3993568"/>
            <a:ext cx="610916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15"/>
              </a:lnSpc>
            </a:pPr>
            <a:r>
              <a:rPr lang="en-US" sz="2799" spc="-83">
                <a:solidFill>
                  <a:srgbClr val="FFA930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64533" y="5187871"/>
            <a:ext cx="6670529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System Development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54931" y="5187871"/>
            <a:ext cx="610916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15"/>
              </a:lnSpc>
            </a:pPr>
            <a:r>
              <a:rPr lang="en-US" sz="2799" spc="-83">
                <a:solidFill>
                  <a:srgbClr val="FFA930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64533" y="6382173"/>
            <a:ext cx="6670529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Results &amp; 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54931" y="6382173"/>
            <a:ext cx="610916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15"/>
              </a:lnSpc>
            </a:pPr>
            <a:r>
              <a:rPr lang="en-US" sz="2799" spc="-83">
                <a:solidFill>
                  <a:srgbClr val="FFA930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64533" y="7576475"/>
            <a:ext cx="10313998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Limitations &amp; Opportunities for Improvement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54931" y="7576475"/>
            <a:ext cx="610916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15"/>
              </a:lnSpc>
            </a:pPr>
            <a:r>
              <a:rPr lang="en-US" sz="2799" spc="-83">
                <a:solidFill>
                  <a:srgbClr val="FFA930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64533" y="8770777"/>
            <a:ext cx="9897024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UI Demo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54931" y="8770777"/>
            <a:ext cx="610916" cy="57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15"/>
              </a:lnSpc>
            </a:pPr>
            <a:r>
              <a:rPr lang="en-US" sz="2799" spc="-83">
                <a:solidFill>
                  <a:srgbClr val="FFA930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4230"/>
            <a:ext cx="9487675" cy="1220740"/>
            <a:chOff x="0" y="0"/>
            <a:chExt cx="12650234" cy="1627653"/>
          </a:xfrm>
        </p:grpSpPr>
        <p:sp>
          <p:nvSpPr>
            <p:cNvPr name="AutoShape 3" id="3"/>
            <p:cNvSpPr/>
            <p:nvPr/>
          </p:nvSpPr>
          <p:spPr>
            <a:xfrm>
              <a:off x="0" y="1602253"/>
              <a:ext cx="2428527" cy="0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12650234" cy="1024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5600" spc="-336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Evaluation Result 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6075983"/>
          <a:ext cx="16230600" cy="3453992"/>
        </p:xfrm>
        <a:graphic>
          <a:graphicData uri="http://schemas.openxmlformats.org/drawingml/2006/table">
            <a:tbl>
              <a:tblPr/>
              <a:tblGrid>
                <a:gridCol w="2708692"/>
                <a:gridCol w="3098496"/>
                <a:gridCol w="3483740"/>
                <a:gridCol w="6939672"/>
              </a:tblGrid>
              <a:tr h="1084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2A2E3A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2A2E3A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2A2E3A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Evaluated Match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true">
                          <a:solidFill>
                            <a:srgbClr val="2A2E3A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Logic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6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Top-1 Match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Strict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2A2E3A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38.34%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Evaluates the model’s ability to place the correct job at the very top of the ranking.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6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b="true" sz="2299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 Top-3 Match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2A2E3A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Practical 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2A2E3A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41%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Evaluates overall recommendation quality and relevant alternative quality beyond the top choice.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A9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979852"/>
            <a:ext cx="16414253" cy="411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700" spc="-86" b="true">
                <a:solidFill>
                  <a:srgbClr val="E04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LLM as a Judge</a:t>
            </a:r>
          </a:p>
          <a:p>
            <a:pPr algn="l">
              <a:lnSpc>
                <a:spcPts val="2223"/>
              </a:lnSpc>
            </a:pPr>
          </a:p>
          <a:p>
            <a:pPr algn="l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500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ollected 113 resumes (45 real and 68 synthetic) from peers representing a wide range of roles</a:t>
            </a:r>
          </a:p>
          <a:p>
            <a:pPr algn="l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Each resume includes the user’s actual current job title as ground truth for evaluation</a:t>
            </a:r>
          </a:p>
          <a:p>
            <a:pPr algn="l">
              <a:lnSpc>
                <a:spcPts val="1989"/>
              </a:lnSpc>
            </a:pPr>
          </a:p>
          <a:p>
            <a:pPr algn="l">
              <a:lnSpc>
                <a:spcPts val="3159"/>
              </a:lnSpc>
            </a:pPr>
            <a:r>
              <a:rPr lang="en-US" b="true" sz="2700" spc="-8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Metrics</a:t>
            </a:r>
          </a:p>
          <a:p>
            <a:pPr algn="l">
              <a:lnSpc>
                <a:spcPts val="1053"/>
              </a:lnSpc>
            </a:pPr>
          </a:p>
          <a:p>
            <a:pPr algn="l" marL="496571" indent="-248285" lvl="1">
              <a:lnSpc>
                <a:spcPts val="2691"/>
              </a:lnSpc>
              <a:buAutoNum type="arabicPeriod" startAt="1"/>
            </a:pPr>
            <a:r>
              <a:rPr lang="en-US" b="true" sz="2300" spc="-7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LLM-Verified Top-1 Match Rate</a:t>
            </a:r>
          </a:p>
          <a:p>
            <a:pPr algn="l">
              <a:lnSpc>
                <a:spcPts val="2691"/>
              </a:lnSpc>
            </a:pPr>
            <a:r>
              <a:rPr lang="en-US" sz="2300" spc="-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→ Percentage of resumes where the LLM answered “Yes” for the #1 recommended job.</a:t>
            </a:r>
          </a:p>
          <a:p>
            <a:pPr algn="l">
              <a:lnSpc>
                <a:spcPts val="1638"/>
              </a:lnSpc>
            </a:pPr>
          </a:p>
          <a:p>
            <a:pPr algn="l" marL="496571" indent="-248285" lvl="1">
              <a:lnSpc>
                <a:spcPts val="2691"/>
              </a:lnSpc>
              <a:buAutoNum type="arabicPeriod" startAt="1"/>
            </a:pPr>
            <a:r>
              <a:rPr lang="en-US" b="true" sz="2300" spc="-7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LLM-Verified Top-3 Match Rate</a:t>
            </a:r>
          </a:p>
          <a:p>
            <a:pPr algn="l">
              <a:lnSpc>
                <a:spcPts val="2691"/>
              </a:lnSpc>
            </a:pPr>
            <a:r>
              <a:rPr lang="en-US" sz="2300" spc="-7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→ Percentage of resumes where the LLM answered “Yes” for any job in the Top 3 recommendations.</a:t>
            </a:r>
          </a:p>
          <a:p>
            <a:pPr algn="l">
              <a:lnSpc>
                <a:spcPts val="2925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4230"/>
            <a:ext cx="9487675" cy="1220740"/>
            <a:chOff x="0" y="0"/>
            <a:chExt cx="12650234" cy="1627653"/>
          </a:xfrm>
        </p:grpSpPr>
        <p:sp>
          <p:nvSpPr>
            <p:cNvPr name="AutoShape 3" id="3"/>
            <p:cNvSpPr/>
            <p:nvPr/>
          </p:nvSpPr>
          <p:spPr>
            <a:xfrm>
              <a:off x="0" y="1602253"/>
              <a:ext cx="2428527" cy="0"/>
            </a:xfrm>
            <a:prstGeom prst="line">
              <a:avLst/>
            </a:prstGeom>
            <a:ln cap="rnd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12650234" cy="1024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5600" spc="-336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Findings &amp; Conclusion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4240" y="2696987"/>
            <a:ext cx="7479658" cy="7175512"/>
            <a:chOff x="0" y="0"/>
            <a:chExt cx="1877702" cy="18013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7702" cy="1801349"/>
            </a:xfrm>
            <a:custGeom>
              <a:avLst/>
              <a:gdLst/>
              <a:ahLst/>
              <a:cxnLst/>
              <a:rect r="r" b="b" t="t" l="l"/>
              <a:pathLst>
                <a:path h="1801349" w="1877702">
                  <a:moveTo>
                    <a:pt x="31052" y="0"/>
                  </a:moveTo>
                  <a:lnTo>
                    <a:pt x="1846650" y="0"/>
                  </a:lnTo>
                  <a:cubicBezTo>
                    <a:pt x="1854885" y="0"/>
                    <a:pt x="1862783" y="3272"/>
                    <a:pt x="1868607" y="9095"/>
                  </a:cubicBezTo>
                  <a:cubicBezTo>
                    <a:pt x="1874430" y="14918"/>
                    <a:pt x="1877702" y="22816"/>
                    <a:pt x="1877702" y="31052"/>
                  </a:cubicBezTo>
                  <a:lnTo>
                    <a:pt x="1877702" y="1770297"/>
                  </a:lnTo>
                  <a:cubicBezTo>
                    <a:pt x="1877702" y="1778532"/>
                    <a:pt x="1874430" y="1786430"/>
                    <a:pt x="1868607" y="1792254"/>
                  </a:cubicBezTo>
                  <a:cubicBezTo>
                    <a:pt x="1862783" y="1798077"/>
                    <a:pt x="1854885" y="1801349"/>
                    <a:pt x="1846650" y="1801349"/>
                  </a:cubicBezTo>
                  <a:lnTo>
                    <a:pt x="31052" y="1801349"/>
                  </a:lnTo>
                  <a:cubicBezTo>
                    <a:pt x="22816" y="1801349"/>
                    <a:pt x="14918" y="1798077"/>
                    <a:pt x="9095" y="1792254"/>
                  </a:cubicBezTo>
                  <a:cubicBezTo>
                    <a:pt x="3272" y="1786430"/>
                    <a:pt x="0" y="1778532"/>
                    <a:pt x="0" y="1770297"/>
                  </a:cubicBezTo>
                  <a:lnTo>
                    <a:pt x="0" y="31052"/>
                  </a:lnTo>
                  <a:cubicBezTo>
                    <a:pt x="0" y="22816"/>
                    <a:pt x="3272" y="14918"/>
                    <a:pt x="9095" y="9095"/>
                  </a:cubicBezTo>
                  <a:cubicBezTo>
                    <a:pt x="14918" y="3272"/>
                    <a:pt x="22816" y="0"/>
                    <a:pt x="31052" y="0"/>
                  </a:cubicBezTo>
                  <a:close/>
                </a:path>
              </a:pathLst>
            </a:custGeom>
            <a:solidFill>
              <a:srgbClr val="EBEAE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77702" cy="1839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47277" y="2696987"/>
            <a:ext cx="7501639" cy="7175512"/>
            <a:chOff x="0" y="0"/>
            <a:chExt cx="1883220" cy="18013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3220" cy="1801349"/>
            </a:xfrm>
            <a:custGeom>
              <a:avLst/>
              <a:gdLst/>
              <a:ahLst/>
              <a:cxnLst/>
              <a:rect r="r" b="b" t="t" l="l"/>
              <a:pathLst>
                <a:path h="1801349" w="1883220">
                  <a:moveTo>
                    <a:pt x="30961" y="0"/>
                  </a:moveTo>
                  <a:lnTo>
                    <a:pt x="1852259" y="0"/>
                  </a:lnTo>
                  <a:cubicBezTo>
                    <a:pt x="1869358" y="0"/>
                    <a:pt x="1883220" y="13862"/>
                    <a:pt x="1883220" y="30961"/>
                  </a:cubicBezTo>
                  <a:lnTo>
                    <a:pt x="1883220" y="1770388"/>
                  </a:lnTo>
                  <a:cubicBezTo>
                    <a:pt x="1883220" y="1778599"/>
                    <a:pt x="1879958" y="1786474"/>
                    <a:pt x="1874151" y="1792280"/>
                  </a:cubicBezTo>
                  <a:cubicBezTo>
                    <a:pt x="1868345" y="1798087"/>
                    <a:pt x="1860470" y="1801349"/>
                    <a:pt x="1852259" y="1801349"/>
                  </a:cubicBezTo>
                  <a:lnTo>
                    <a:pt x="30961" y="1801349"/>
                  </a:lnTo>
                  <a:cubicBezTo>
                    <a:pt x="13862" y="1801349"/>
                    <a:pt x="0" y="1787487"/>
                    <a:pt x="0" y="1770388"/>
                  </a:cubicBezTo>
                  <a:lnTo>
                    <a:pt x="0" y="30961"/>
                  </a:lnTo>
                  <a:cubicBezTo>
                    <a:pt x="0" y="13862"/>
                    <a:pt x="13862" y="0"/>
                    <a:pt x="30961" y="0"/>
                  </a:cubicBezTo>
                  <a:close/>
                </a:path>
              </a:pathLst>
            </a:custGeom>
            <a:solidFill>
              <a:srgbClr val="EBEA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83220" cy="1839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215180" y="2102120"/>
            <a:ext cx="1377778" cy="43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b="true" sz="2937" spc="-1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Findings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92875" y="2102120"/>
            <a:ext cx="1810442" cy="43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  <a:spcBef>
                <a:spcPct val="0"/>
              </a:spcBef>
            </a:pPr>
            <a:r>
              <a:rPr lang="en-US" b="true" sz="2937" spc="-1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6392" y="3009265"/>
            <a:ext cx="6583408" cy="699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195" indent="-248097" lvl="1">
              <a:lnSpc>
                <a:spcPts val="2298"/>
              </a:lnSpc>
              <a:buFont typeface="Arial"/>
              <a:buChar char="•"/>
            </a:pPr>
            <a:r>
              <a:rPr lang="en-US" b="true" sz="2298" spc="-2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Scalability</a:t>
            </a:r>
          </a:p>
          <a:p>
            <a:pPr algn="l">
              <a:lnSpc>
                <a:spcPts val="2298"/>
              </a:lnSpc>
            </a:pPr>
          </a:p>
          <a:p>
            <a:pPr algn="l" marL="992390" indent="-330797" lvl="2">
              <a:lnSpc>
                <a:spcPts val="2298"/>
              </a:lnSpc>
              <a:buFont typeface="Arial"/>
              <a:buChar char="⚬"/>
            </a:pPr>
            <a:r>
              <a:rPr lang="en-US" sz="2298" spc="-2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Geographical Scale: job listings with multilingual support</a:t>
            </a:r>
          </a:p>
          <a:p>
            <a:pPr algn="l">
              <a:lnSpc>
                <a:spcPts val="2298"/>
              </a:lnSpc>
            </a:pPr>
          </a:p>
          <a:p>
            <a:pPr algn="l" marL="992390" indent="-330797" lvl="2">
              <a:lnSpc>
                <a:spcPts val="2298"/>
              </a:lnSpc>
              <a:buFont typeface="Arial"/>
              <a:buChar char="⚬"/>
            </a:pPr>
            <a:r>
              <a:rPr lang="en-US" sz="2298" spc="-2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Scale: Expand data collection across multiple job platforms and company sources</a:t>
            </a:r>
          </a:p>
          <a:p>
            <a:pPr algn="l">
              <a:lnSpc>
                <a:spcPts val="2298"/>
              </a:lnSpc>
            </a:pPr>
          </a:p>
          <a:p>
            <a:pPr algn="l" marL="992390" indent="-330797" lvl="2">
              <a:lnSpc>
                <a:spcPts val="2298"/>
              </a:lnSpc>
              <a:buFont typeface="Arial"/>
              <a:buChar char="⚬"/>
            </a:pPr>
            <a:r>
              <a:rPr lang="en-US" sz="2298" spc="-2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Enable real-time system integration for continuous job and resume processing.</a:t>
            </a:r>
          </a:p>
          <a:p>
            <a:pPr algn="l">
              <a:lnSpc>
                <a:spcPts val="2298"/>
              </a:lnSpc>
            </a:pPr>
          </a:p>
          <a:p>
            <a:pPr algn="l" marL="496195" indent="-248097" lvl="1">
              <a:lnSpc>
                <a:spcPts val="2298"/>
              </a:lnSpc>
              <a:buFont typeface="Arial"/>
              <a:buChar char="•"/>
            </a:pPr>
            <a:r>
              <a:rPr lang="en-US" b="true" sz="2298" spc="-2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Liscensing</a:t>
            </a:r>
          </a:p>
          <a:p>
            <a:pPr algn="l">
              <a:lnSpc>
                <a:spcPts val="2298"/>
              </a:lnSpc>
            </a:pPr>
          </a:p>
          <a:p>
            <a:pPr algn="l" marL="992390" indent="-330797" lvl="2">
              <a:lnSpc>
                <a:spcPts val="2298"/>
              </a:lnSpc>
              <a:buFont typeface="Arial"/>
              <a:buChar char="⚬"/>
            </a:pPr>
            <a:r>
              <a:rPr lang="en-US" sz="2298" spc="-2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Part</a:t>
            </a:r>
            <a:r>
              <a:rPr lang="en-US" sz="2298" spc="-2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ner with job-posting platforms and companies for more diverse job descriptions.</a:t>
            </a:r>
          </a:p>
          <a:p>
            <a:pPr algn="l">
              <a:lnSpc>
                <a:spcPts val="2298"/>
              </a:lnSpc>
            </a:pPr>
          </a:p>
          <a:p>
            <a:pPr algn="l" marL="496195" indent="-248097" lvl="1">
              <a:lnSpc>
                <a:spcPts val="2298"/>
              </a:lnSpc>
              <a:buFont typeface="Arial"/>
              <a:buChar char="•"/>
            </a:pPr>
            <a:r>
              <a:rPr lang="en-US" b="true" sz="2298" spc="-2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Business Value</a:t>
            </a:r>
          </a:p>
          <a:p>
            <a:pPr algn="l">
              <a:lnSpc>
                <a:spcPts val="2298"/>
              </a:lnSpc>
            </a:pPr>
          </a:p>
          <a:p>
            <a:pPr algn="l" marL="992390" indent="-330797" lvl="2">
              <a:lnSpc>
                <a:spcPts val="2298"/>
              </a:lnSpc>
              <a:buFont typeface="Arial"/>
              <a:buChar char="⚬"/>
            </a:pPr>
            <a:r>
              <a:rPr lang="en-US" sz="2298" spc="-2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technique can be implemented in existing ATS systems for companies, not just as a tool for job seekers.</a:t>
            </a:r>
          </a:p>
          <a:p>
            <a:pPr algn="l">
              <a:lnSpc>
                <a:spcPts val="2298"/>
              </a:lnSpc>
            </a:pPr>
          </a:p>
          <a:p>
            <a:pPr algn="l">
              <a:lnSpc>
                <a:spcPts val="229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12366" y="3377434"/>
            <a:ext cx="6583408" cy="544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2299"/>
              </a:lnSpc>
              <a:buFont typeface="Arial"/>
              <a:buChar char="•"/>
            </a:pPr>
            <a:r>
              <a:rPr lang="en-US" sz="2299" spc="-4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job-matching system that combines skill matching with semantic matching produced strong results</a:t>
            </a:r>
          </a:p>
          <a:p>
            <a:pPr algn="l">
              <a:lnSpc>
                <a:spcPts val="2299"/>
              </a:lnSpc>
            </a:pPr>
          </a:p>
          <a:p>
            <a:pPr algn="l" marL="496569" indent="-248284" lvl="1">
              <a:lnSpc>
                <a:spcPts val="2299"/>
              </a:lnSpc>
              <a:buFont typeface="Arial"/>
              <a:buChar char="•"/>
            </a:pPr>
            <a:r>
              <a:rPr lang="en-US" sz="2299" spc="-4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From NER skill extraction reveal that j</a:t>
            </a:r>
            <a:r>
              <a:rPr lang="en-US" sz="2299" spc="-4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 titles may vary, but the core responsibilities in the job description are usually consistent. </a:t>
            </a:r>
          </a:p>
          <a:p>
            <a:pPr algn="l">
              <a:lnSpc>
                <a:spcPts val="2299"/>
              </a:lnSpc>
            </a:pPr>
          </a:p>
          <a:p>
            <a:pPr algn="l" marL="496569" indent="-248284" lvl="1">
              <a:lnSpc>
                <a:spcPts val="2299"/>
              </a:lnSpc>
              <a:buFont typeface="Arial"/>
              <a:buChar char="•"/>
            </a:pPr>
            <a:r>
              <a:rPr lang="en-US" sz="2299" spc="-4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LLM evaluation result always change every time we tested by nature</a:t>
            </a:r>
          </a:p>
          <a:p>
            <a:pPr algn="l">
              <a:lnSpc>
                <a:spcPts val="2299"/>
              </a:lnSpc>
            </a:pPr>
          </a:p>
          <a:p>
            <a:pPr algn="l" marL="496569" indent="-248284" lvl="1">
              <a:lnSpc>
                <a:spcPts val="2299"/>
              </a:lnSpc>
              <a:buFont typeface="Arial"/>
              <a:buChar char="•"/>
            </a:pPr>
            <a:r>
              <a:rPr lang="en-US" sz="2299" spc="-4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SBERT’s semantic score improved the relevance of Top-job matches. SBERT’s also worked well to understand synonym and variation of writing style.</a:t>
            </a:r>
          </a:p>
          <a:p>
            <a:pPr algn="l">
              <a:lnSpc>
                <a:spcPts val="2299"/>
              </a:lnSpc>
            </a:pPr>
          </a:p>
          <a:p>
            <a:pPr algn="l" marL="496569" indent="-248284" lvl="1">
              <a:lnSpc>
                <a:spcPts val="2299"/>
              </a:lnSpc>
              <a:buFont typeface="Arial"/>
              <a:buChar char="•"/>
            </a:pPr>
            <a:r>
              <a:rPr lang="en-US" sz="2299" spc="-4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Adding grams (1-3) and topics (120) helps improve the result in Topic modeling, and Using </a:t>
            </a:r>
            <a:r>
              <a:rPr lang="en-US" sz="2299" spc="-4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LSA runs much faster than LDA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9005"/>
            <a:ext cx="12279656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Limitations &amp; Opportunities for Improvement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06391"/>
            <a:ext cx="16230600" cy="670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b="true" sz="2899" spc="-8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What We Could Have Improved With More Time</a:t>
            </a:r>
          </a:p>
          <a:p>
            <a:pPr algn="just">
              <a:lnSpc>
                <a:spcPts val="3079"/>
              </a:lnSpc>
            </a:pPr>
          </a:p>
          <a:p>
            <a:pPr algn="just" marL="604519" indent="-302260" lvl="1">
              <a:lnSpc>
                <a:spcPts val="3751"/>
              </a:lnSpc>
              <a:buFont typeface="Arial"/>
              <a:buChar char="•"/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Expand and refine the skill dictionary for higher coverage </a:t>
            </a:r>
          </a:p>
          <a:p>
            <a:pPr algn="just" marL="604519" indent="-302260" lvl="1">
              <a:lnSpc>
                <a:spcPts val="3751"/>
              </a:lnSpc>
              <a:buFont typeface="Arial"/>
              <a:buChar char="•"/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Automate normalization and tuning for SkillSc</a:t>
            </a: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ore, SemanticScore, and TopicScore</a:t>
            </a:r>
          </a:p>
          <a:p>
            <a:pPr algn="just" marL="604519" indent="-302260" lvl="1">
              <a:lnSpc>
                <a:spcPts val="3751"/>
              </a:lnSpc>
              <a:buFont typeface="Arial"/>
              <a:buChar char="•"/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Incorporate experience years to better reflect seniority and adjust match quality</a:t>
            </a:r>
          </a:p>
          <a:p>
            <a:pPr algn="just" marL="604519" indent="-302260" lvl="1">
              <a:lnSpc>
                <a:spcPts val="3751"/>
              </a:lnSpc>
              <a:buFont typeface="Arial"/>
              <a:buChar char="•"/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Expand the job post dataset with a wider range of industries to improve model generalizability.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b="true" sz="2899" spc="-8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Where the Demo/App Breaks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  <a:p>
            <a:pPr algn="just" marL="604519" indent="-302260" lvl="1">
              <a:lnSpc>
                <a:spcPts val="3751"/>
              </a:lnSpc>
              <a:buFont typeface="Arial"/>
              <a:buChar char="•"/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Fails when job descriptions contain missing fields or extremely short/empty text</a:t>
            </a:r>
          </a:p>
          <a:p>
            <a:pPr algn="just" marL="604519" indent="-302260" lvl="1">
              <a:lnSpc>
                <a:spcPts val="3751"/>
              </a:lnSpc>
              <a:buFont typeface="Arial"/>
              <a:buChar char="•"/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UI may freeze for very long job descriptions or large batch uploads</a:t>
            </a:r>
          </a:p>
          <a:p>
            <a:pPr algn="just" marL="604519" indent="-302260" lvl="1">
              <a:lnSpc>
                <a:spcPts val="3751"/>
              </a:lnSpc>
              <a:buFont typeface="Arial"/>
              <a:buChar char="•"/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LLMs have token limitations during evaluation, which can lead to reduced performance in cases where resumes or job descriptions contain long or complex text.</a:t>
            </a:r>
          </a:p>
          <a:p>
            <a:pPr algn="just" marL="604519" indent="-302260" lvl="1">
              <a:lnSpc>
                <a:spcPts val="3751"/>
              </a:lnSpc>
              <a:buFont typeface="Arial"/>
              <a:buChar char="•"/>
            </a:pPr>
            <a:r>
              <a:rPr lang="en-US" sz="2799" spc="-8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app currently supports only PDF-format resumes, which limits flexibility for users with other file types.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867981" y="6315100"/>
            <a:ext cx="2552039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68118" y="4601072"/>
            <a:ext cx="16551765" cy="139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5"/>
              </a:lnSpc>
            </a:pPr>
            <a:r>
              <a:rPr lang="en-US" sz="93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UI Demo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867981" y="6315100"/>
            <a:ext cx="2552039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4601072"/>
            <a:ext cx="16551765" cy="139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5"/>
              </a:lnSpc>
            </a:pPr>
            <a:r>
              <a:rPr lang="en-US" sz="93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62477" y="7507589"/>
            <a:ext cx="6284211" cy="55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0"/>
              </a:lnSpc>
            </a:pPr>
            <a:r>
              <a:rPr lang="en-US" sz="4100" spc="-24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APAN 5430 - Group 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77205"/>
            <a:ext cx="16230600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600" spc="-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Zielinski, D. (2023, December 21). Is your applicant tracking system hurting your recruiting efforts? SHRM. https://www.shrm.org/topics-tools/news/hr-magazine/applicant-tracking-system-hurting-recruiting-efforts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29005"/>
            <a:ext cx="708374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Reference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38925"/>
            <a:ext cx="16230600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600" spc="-7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Cappelli, P. (2019, May 1). Your approach to hiring is all wrong. https://hbr.org/2019/05/your-approach-to-hiring-is-all-wrong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690370"/>
            <a:ext cx="1156939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9840" y="5993169"/>
            <a:ext cx="1156939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47725" y="6443771"/>
            <a:ext cx="1268494" cy="1217028"/>
          </a:xfrm>
          <a:custGeom>
            <a:avLst/>
            <a:gdLst/>
            <a:ahLst/>
            <a:cxnLst/>
            <a:rect r="r" b="b" t="t" l="l"/>
            <a:pathLst>
              <a:path h="1217028" w="1268494">
                <a:moveTo>
                  <a:pt x="0" y="0"/>
                </a:moveTo>
                <a:lnTo>
                  <a:pt x="1268494" y="0"/>
                </a:lnTo>
                <a:lnTo>
                  <a:pt x="1268494" y="1217028"/>
                </a:lnTo>
                <a:lnTo>
                  <a:pt x="0" y="1217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7288" y="8451374"/>
            <a:ext cx="1173553" cy="1299757"/>
          </a:xfrm>
          <a:custGeom>
            <a:avLst/>
            <a:gdLst/>
            <a:ahLst/>
            <a:cxnLst/>
            <a:rect r="r" b="b" t="t" l="l"/>
            <a:pathLst>
              <a:path h="1299757" w="1173553">
                <a:moveTo>
                  <a:pt x="0" y="0"/>
                </a:moveTo>
                <a:lnTo>
                  <a:pt x="1173553" y="0"/>
                </a:lnTo>
                <a:lnTo>
                  <a:pt x="1173553" y="1299757"/>
                </a:lnTo>
                <a:lnTo>
                  <a:pt x="0" y="1299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7725" y="2145906"/>
            <a:ext cx="876819" cy="996385"/>
          </a:xfrm>
          <a:custGeom>
            <a:avLst/>
            <a:gdLst/>
            <a:ahLst/>
            <a:cxnLst/>
            <a:rect r="r" b="b" t="t" l="l"/>
            <a:pathLst>
              <a:path h="996385" w="876819">
                <a:moveTo>
                  <a:pt x="0" y="0"/>
                </a:moveTo>
                <a:lnTo>
                  <a:pt x="876819" y="0"/>
                </a:lnTo>
                <a:lnTo>
                  <a:pt x="876819" y="996385"/>
                </a:lnTo>
                <a:lnTo>
                  <a:pt x="0" y="996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8687701" y="4019495"/>
            <a:ext cx="1951468" cy="0"/>
          </a:xfrm>
          <a:prstGeom prst="line">
            <a:avLst/>
          </a:prstGeom>
          <a:ln cap="flat" w="171450">
            <a:solidFill>
              <a:srgbClr val="FFA93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2921881" y="3235904"/>
            <a:ext cx="5411395" cy="1709836"/>
            <a:chOff x="0" y="0"/>
            <a:chExt cx="1425223" cy="4503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5223" cy="450327"/>
            </a:xfrm>
            <a:custGeom>
              <a:avLst/>
              <a:gdLst/>
              <a:ahLst/>
              <a:cxnLst/>
              <a:rect r="r" b="b" t="t" l="l"/>
              <a:pathLst>
                <a:path h="450327" w="1425223">
                  <a:moveTo>
                    <a:pt x="42920" y="0"/>
                  </a:moveTo>
                  <a:lnTo>
                    <a:pt x="1382303" y="0"/>
                  </a:lnTo>
                  <a:cubicBezTo>
                    <a:pt x="1393686" y="0"/>
                    <a:pt x="1404603" y="4522"/>
                    <a:pt x="1412652" y="12571"/>
                  </a:cubicBezTo>
                  <a:cubicBezTo>
                    <a:pt x="1420701" y="20620"/>
                    <a:pt x="1425223" y="31537"/>
                    <a:pt x="1425223" y="42920"/>
                  </a:cubicBezTo>
                  <a:lnTo>
                    <a:pt x="1425223" y="407407"/>
                  </a:lnTo>
                  <a:cubicBezTo>
                    <a:pt x="1425223" y="431111"/>
                    <a:pt x="1406007" y="450327"/>
                    <a:pt x="1382303" y="450327"/>
                  </a:cubicBezTo>
                  <a:lnTo>
                    <a:pt x="42920" y="450327"/>
                  </a:lnTo>
                  <a:cubicBezTo>
                    <a:pt x="31537" y="450327"/>
                    <a:pt x="20620" y="445805"/>
                    <a:pt x="12571" y="437756"/>
                  </a:cubicBezTo>
                  <a:cubicBezTo>
                    <a:pt x="4522" y="429707"/>
                    <a:pt x="0" y="418790"/>
                    <a:pt x="0" y="407407"/>
                  </a:cubicBezTo>
                  <a:lnTo>
                    <a:pt x="0" y="42920"/>
                  </a:lnTo>
                  <a:cubicBezTo>
                    <a:pt x="0" y="31537"/>
                    <a:pt x="4522" y="20620"/>
                    <a:pt x="12571" y="12571"/>
                  </a:cubicBezTo>
                  <a:cubicBezTo>
                    <a:pt x="20620" y="4522"/>
                    <a:pt x="31537" y="0"/>
                    <a:pt x="42920" y="0"/>
                  </a:cubicBezTo>
                  <a:close/>
                </a:path>
              </a:pathLst>
            </a:custGeom>
            <a:solidFill>
              <a:srgbClr val="EBEAE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25223" cy="488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19480"/>
            <a:ext cx="10305151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Business Background &amp;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840" y="5336265"/>
            <a:ext cx="9609329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200" spc="-25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Project Goal and Use Case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1881" y="2156975"/>
            <a:ext cx="14211134" cy="76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299" spc="-9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 an </a:t>
            </a:r>
            <a:r>
              <a:rPr lang="en-US" sz="2299" spc="-91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online job application portal and ATS </a:t>
            </a:r>
            <a:r>
              <a:rPr lang="en-US" sz="2299" spc="-9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today, most recruitments are </a:t>
            </a:r>
            <a:r>
              <a:rPr lang="en-US" sz="2299" spc="-91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relying on keyword-based search</a:t>
            </a:r>
            <a:r>
              <a:rPr lang="en-US" sz="2299" spc="-9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macthing where recruiters enter skill keywords or technical skill, and candidates are ranked only by those texts overlap.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97772" y="3364175"/>
            <a:ext cx="4888260" cy="1272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-96">
                <a:solidFill>
                  <a:srgbClr val="EF443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This approch overlooks:</a:t>
            </a:r>
            <a:r>
              <a:rPr lang="en-US" sz="2400" spc="-96">
                <a:solidFill>
                  <a:srgbClr val="EF443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 spc="-96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Candidate contextual relevance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 spc="-96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Full story of candidate’s background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993595" y="3256855"/>
            <a:ext cx="5519367" cy="1709836"/>
            <a:chOff x="0" y="0"/>
            <a:chExt cx="1453660" cy="4503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3660" cy="450327"/>
            </a:xfrm>
            <a:custGeom>
              <a:avLst/>
              <a:gdLst/>
              <a:ahLst/>
              <a:cxnLst/>
              <a:rect r="r" b="b" t="t" l="l"/>
              <a:pathLst>
                <a:path h="450327" w="1453660">
                  <a:moveTo>
                    <a:pt x="42080" y="0"/>
                  </a:moveTo>
                  <a:lnTo>
                    <a:pt x="1411580" y="0"/>
                  </a:lnTo>
                  <a:cubicBezTo>
                    <a:pt x="1434820" y="0"/>
                    <a:pt x="1453660" y="18840"/>
                    <a:pt x="1453660" y="42080"/>
                  </a:cubicBezTo>
                  <a:lnTo>
                    <a:pt x="1453660" y="408247"/>
                  </a:lnTo>
                  <a:cubicBezTo>
                    <a:pt x="1453660" y="431487"/>
                    <a:pt x="1434820" y="450327"/>
                    <a:pt x="1411580" y="450327"/>
                  </a:cubicBezTo>
                  <a:lnTo>
                    <a:pt x="42080" y="450327"/>
                  </a:lnTo>
                  <a:cubicBezTo>
                    <a:pt x="18840" y="450327"/>
                    <a:pt x="0" y="431487"/>
                    <a:pt x="0" y="408247"/>
                  </a:cubicBezTo>
                  <a:lnTo>
                    <a:pt x="0" y="42080"/>
                  </a:lnTo>
                  <a:cubicBezTo>
                    <a:pt x="0" y="18840"/>
                    <a:pt x="18840" y="0"/>
                    <a:pt x="42080" y="0"/>
                  </a:cubicBezTo>
                  <a:close/>
                </a:path>
              </a:pathLst>
            </a:custGeom>
            <a:solidFill>
              <a:srgbClr val="EBEAE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53660" cy="488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111543" y="3456453"/>
            <a:ext cx="5175498" cy="12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spc="-96">
                <a:solidFill>
                  <a:srgbClr val="EF443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System overlooks lead to:</a:t>
            </a:r>
            <a:r>
              <a:rPr lang="en-US" sz="2400" spc="-96">
                <a:solidFill>
                  <a:srgbClr val="EF443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 spc="-9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Missed the right candidate opportunity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 spc="-9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Poor overall match quality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03769" y="6095199"/>
            <a:ext cx="13428218" cy="254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-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goal of this project is to </a:t>
            </a:r>
            <a:r>
              <a:rPr lang="en-US" sz="2199" spc="-8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develop a personalized job recommendation system:</a:t>
            </a:r>
          </a:p>
          <a:p>
            <a:pPr algn="l">
              <a:lnSpc>
                <a:spcPts val="560"/>
              </a:lnSpc>
            </a:pPr>
          </a:p>
          <a:p>
            <a:pPr algn="l" marL="474979" indent="-237489" lvl="1">
              <a:lnSpc>
                <a:spcPts val="3079"/>
              </a:lnSpc>
              <a:buFont typeface="Arial"/>
              <a:buChar char="•"/>
            </a:pPr>
            <a:r>
              <a:rPr lang="en-US" sz="2199" spc="-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Calculates a </a:t>
            </a:r>
            <a:r>
              <a:rPr lang="en-US" b="true" sz="2199" spc="-8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match score </a:t>
            </a:r>
            <a:r>
              <a:rPr lang="en-US" sz="2199" spc="-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between a candidate’s resume &amp; job descriptions</a:t>
            </a:r>
          </a:p>
          <a:p>
            <a:pPr algn="l" marL="474979" indent="-237489" lvl="1">
              <a:lnSpc>
                <a:spcPts val="3079"/>
              </a:lnSpc>
              <a:buFont typeface="Arial"/>
              <a:buChar char="•"/>
            </a:pPr>
            <a:r>
              <a:rPr lang="en-US" sz="2199" spc="-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b="true" sz="2199" spc="-8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Rank job postings by compatibility</a:t>
            </a:r>
            <a:r>
              <a:rPr lang="en-US" sz="2199" spc="-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showing the most relevant and well-aligned positions first, based on </a:t>
            </a:r>
            <a:r>
              <a:rPr lang="en-US" b="true" sz="2199" spc="-87">
                <a:solidFill>
                  <a:srgbClr val="EF443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both explicit qualifications and implicit signals </a:t>
            </a:r>
          </a:p>
          <a:p>
            <a:pPr algn="l" marL="474979" indent="-237489" lvl="1">
              <a:lnSpc>
                <a:spcPts val="3079"/>
              </a:lnSpc>
              <a:buFont typeface="Arial"/>
              <a:buChar char="•"/>
            </a:pPr>
            <a:r>
              <a:rPr lang="en-US" sz="2199" spc="-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Provides </a:t>
            </a:r>
            <a:r>
              <a:rPr lang="en-US" b="true" sz="2199" spc="-8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resume improvement recommendation</a:t>
            </a:r>
            <a:r>
              <a:rPr lang="en-US" sz="2199" spc="-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using LLM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528391" y="8487799"/>
            <a:ext cx="13192321" cy="1263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 spc="-87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</a:t>
            </a:r>
            <a:r>
              <a:rPr lang="en-US" b="true" sz="2199" spc="-87" strike="noStrike" u="non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 case: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 spc="-87" strike="noStrike" u="none">
                <a:solidFill>
                  <a:srgbClr val="EF443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Candidate side</a:t>
            </a:r>
            <a:r>
              <a:rPr lang="en-US" sz="2199" spc="-87" strike="noStrike" u="none">
                <a:solidFill>
                  <a:srgbClr val="EF443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</a:t>
            </a:r>
            <a:r>
              <a:rPr lang="en-US" sz="2199" spc="-87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Upload their resumes to receive a ranked list of job openings that best fit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 spc="-87" strike="noStrike" u="none">
                <a:solidFill>
                  <a:srgbClr val="EF443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Recruiter side:</a:t>
            </a:r>
            <a:r>
              <a:rPr lang="en-US" sz="2199" spc="-87" strike="noStrike" u="none">
                <a:solidFill>
                  <a:srgbClr val="F2684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</a:t>
            </a:r>
            <a:r>
              <a:rPr lang="en-US" sz="2199" spc="-87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the most relevant candidates based on overall profile similarity.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690370"/>
            <a:ext cx="1557934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29005"/>
            <a:ext cx="8115300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source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582457"/>
            <a:ext cx="1128622" cy="1120414"/>
          </a:xfrm>
          <a:custGeom>
            <a:avLst/>
            <a:gdLst/>
            <a:ahLst/>
            <a:cxnLst/>
            <a:rect r="r" b="b" t="t" l="l"/>
            <a:pathLst>
              <a:path h="1120414" w="1128622">
                <a:moveTo>
                  <a:pt x="0" y="0"/>
                </a:moveTo>
                <a:lnTo>
                  <a:pt x="1128622" y="0"/>
                </a:lnTo>
                <a:lnTo>
                  <a:pt x="1128622" y="1120414"/>
                </a:lnTo>
                <a:lnTo>
                  <a:pt x="0" y="1120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952700"/>
            <a:ext cx="1208015" cy="1030108"/>
          </a:xfrm>
          <a:custGeom>
            <a:avLst/>
            <a:gdLst/>
            <a:ahLst/>
            <a:cxnLst/>
            <a:rect r="r" b="b" t="t" l="l"/>
            <a:pathLst>
              <a:path h="1030108" w="1208015">
                <a:moveTo>
                  <a:pt x="0" y="0"/>
                </a:moveTo>
                <a:lnTo>
                  <a:pt x="1208015" y="0"/>
                </a:lnTo>
                <a:lnTo>
                  <a:pt x="1208015" y="1030108"/>
                </a:lnTo>
                <a:lnTo>
                  <a:pt x="0" y="103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8547" y="5732954"/>
            <a:ext cx="4508722" cy="3722888"/>
          </a:xfrm>
          <a:custGeom>
            <a:avLst/>
            <a:gdLst/>
            <a:ahLst/>
            <a:cxnLst/>
            <a:rect r="r" b="b" t="t" l="l"/>
            <a:pathLst>
              <a:path h="3722888" w="4508722">
                <a:moveTo>
                  <a:pt x="0" y="0"/>
                </a:moveTo>
                <a:lnTo>
                  <a:pt x="4508722" y="0"/>
                </a:lnTo>
                <a:lnTo>
                  <a:pt x="4508722" y="3722888"/>
                </a:lnTo>
                <a:lnTo>
                  <a:pt x="0" y="3722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479619" y="4103899"/>
            <a:ext cx="9937619" cy="66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-14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Web Scraping from Linkedin Job 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9619" y="6917333"/>
            <a:ext cx="9937619" cy="66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-144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Job Description Data 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9619" y="9100026"/>
            <a:ext cx="7659556" cy="28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b="true" sz="1600" spc="-64">
                <a:solidFill>
                  <a:srgbClr val="D9D9D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Source:</a:t>
            </a:r>
            <a:r>
              <a:rPr lang="en-US" sz="1600" spc="-64">
                <a:solidFill>
                  <a:srgbClr val="D9D9D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1600" spc="-64" u="sng">
                <a:solidFill>
                  <a:srgbClr val="D9D9D9"/>
                </a:solidFill>
                <a:latin typeface="Helvetica World"/>
                <a:ea typeface="Helvetica World"/>
                <a:cs typeface="Helvetica World"/>
                <a:sym typeface="Helvetica World"/>
                <a:hlinkClick r:id="rId8" tooltip="https://huggingface.co/datasets/lof223/job_description"/>
              </a:rPr>
              <a:t>https://huggingface.co/datasets/lof223/job_description</a:t>
            </a:r>
            <a:r>
              <a:rPr lang="en-US" sz="1600" spc="-64">
                <a:solidFill>
                  <a:srgbClr val="D9D9D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79619" y="7792132"/>
            <a:ext cx="10025103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-8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raw data source contained 22 columns with details about job opportunities. We adjusted the dataframe and filtered unnecessary columns. Finally, we have ~1GB  data set filtered and includes only 10 important columns for the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18547" y="9565888"/>
            <a:ext cx="3855608" cy="31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3"/>
              </a:lnSpc>
              <a:spcBef>
                <a:spcPct val="0"/>
              </a:spcBef>
            </a:pPr>
            <a:r>
              <a:rPr lang="en-US" sz="1752" i="true" spc="-70">
                <a:solidFill>
                  <a:srgbClr val="545454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*Final columns in each data sources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2242113"/>
            <a:ext cx="11388538" cy="1390749"/>
            <a:chOff x="0" y="0"/>
            <a:chExt cx="2999450" cy="3662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99450" cy="366288"/>
            </a:xfrm>
            <a:custGeom>
              <a:avLst/>
              <a:gdLst/>
              <a:ahLst/>
              <a:cxnLst/>
              <a:rect r="r" b="b" t="t" l="l"/>
              <a:pathLst>
                <a:path h="366288" w="2999450">
                  <a:moveTo>
                    <a:pt x="20394" y="0"/>
                  </a:moveTo>
                  <a:lnTo>
                    <a:pt x="2979056" y="0"/>
                  </a:lnTo>
                  <a:cubicBezTo>
                    <a:pt x="2990320" y="0"/>
                    <a:pt x="2999450" y="9131"/>
                    <a:pt x="2999450" y="20394"/>
                  </a:cubicBezTo>
                  <a:lnTo>
                    <a:pt x="2999450" y="345894"/>
                  </a:lnTo>
                  <a:cubicBezTo>
                    <a:pt x="2999450" y="357157"/>
                    <a:pt x="2990320" y="366288"/>
                    <a:pt x="2979056" y="366288"/>
                  </a:cubicBezTo>
                  <a:lnTo>
                    <a:pt x="20394" y="366288"/>
                  </a:lnTo>
                  <a:cubicBezTo>
                    <a:pt x="9131" y="366288"/>
                    <a:pt x="0" y="357157"/>
                    <a:pt x="0" y="345894"/>
                  </a:cubicBezTo>
                  <a:lnTo>
                    <a:pt x="0" y="20394"/>
                  </a:lnTo>
                  <a:cubicBezTo>
                    <a:pt x="0" y="9131"/>
                    <a:pt x="9131" y="0"/>
                    <a:pt x="20394" y="0"/>
                  </a:cubicBezTo>
                  <a:close/>
                </a:path>
              </a:pathLst>
            </a:custGeom>
            <a:solidFill>
              <a:srgbClr val="D9D9D9">
                <a:alpha val="5764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999450" cy="4043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79594" y="2327418"/>
            <a:ext cx="10403334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80" b="true">
                <a:solidFill>
                  <a:srgbClr val="EF443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goal is to combine data from two sources: 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8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LinkedIn Job Board:</a:t>
            </a:r>
            <a:r>
              <a:rPr lang="en-US" sz="2000" spc="-8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Most up-to-date and realistic job postings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 spc="-8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Hugging Face job dataset:</a:t>
            </a:r>
            <a:r>
              <a:rPr lang="en-US" sz="2000" spc="-8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 ensure sufficient data volume and diversity of jobs listed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79619" y="4971357"/>
            <a:ext cx="8958665" cy="1692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221" indent="-213611" lvl="1">
              <a:lnSpc>
                <a:spcPts val="2770"/>
              </a:lnSpc>
              <a:spcBef>
                <a:spcPct val="0"/>
              </a:spcBef>
              <a:buFont typeface="Arial"/>
              <a:buChar char="•"/>
            </a:pPr>
            <a:r>
              <a:rPr lang="en-US" sz="1978" spc="-7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~30K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inked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job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po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using 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inked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_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jobs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_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crape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</a:p>
          <a:p>
            <a:pPr algn="l" marL="427221" indent="-213611" lvl="1">
              <a:lnSpc>
                <a:spcPts val="2770"/>
              </a:lnSpc>
              <a:spcBef>
                <a:spcPct val="0"/>
              </a:spcBef>
              <a:buFont typeface="Arial"/>
              <a:buChar char="•"/>
            </a:pP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100 predefined titles (e.g., Digital Marketing Specialist)</a:t>
            </a:r>
          </a:p>
          <a:p>
            <a:pPr algn="l" marL="427221" indent="-213611" lvl="1">
              <a:lnSpc>
                <a:spcPts val="2770"/>
              </a:lnSpc>
              <a:spcBef>
                <a:spcPct val="0"/>
              </a:spcBef>
              <a:buFont typeface="Arial"/>
              <a:buChar char="•"/>
            </a:pP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iel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Job Title, Company, Date, Link, Insights, Description</a:t>
            </a:r>
          </a:p>
          <a:p>
            <a:pPr algn="l" marL="427221" indent="-213611" lvl="1">
              <a:lnSpc>
                <a:spcPts val="2770"/>
              </a:lnSpc>
              <a:spcBef>
                <a:spcPct val="0"/>
              </a:spcBef>
              <a:buFont typeface="Arial"/>
              <a:buChar char="•"/>
            </a:pP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 up to 10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record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per J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SON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</a:t>
            </a:r>
            <a:r>
              <a:rPr lang="en-US" sz="1978" spc="-79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 ( 30K Total )</a:t>
            </a:r>
          </a:p>
          <a:p>
            <a:pPr algn="l" marL="0" indent="0" lvl="0">
              <a:lnSpc>
                <a:spcPts val="277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462441" y="1829089"/>
            <a:ext cx="4352748" cy="2753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4230" indent="-147115" lvl="1">
              <a:lnSpc>
                <a:spcPts val="1907"/>
              </a:lnSpc>
              <a:buAutoNum type="arabicPeriod" startAt="1"/>
            </a:pP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Job Title - The title of the job position</a:t>
            </a:r>
          </a:p>
          <a:p>
            <a:pPr algn="l" marL="294230" indent="-147115" lvl="1">
              <a:lnSpc>
                <a:spcPts val="1907"/>
              </a:lnSpc>
              <a:buAutoNum type="arabicPeriod" startAt="1"/>
            </a:pP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Company - The company name</a:t>
            </a:r>
          </a:p>
          <a:p>
            <a:pPr algn="l" marL="294230" indent="-147115" lvl="1">
              <a:lnSpc>
                <a:spcPts val="1907"/>
              </a:lnSpc>
              <a:buAutoNum type="arabicPeriod" startAt="1"/>
            </a:pP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Company Link - URL link to the company</a:t>
            </a:r>
          </a:p>
          <a:p>
            <a:pPr algn="l" marL="294230" indent="-147115" lvl="1">
              <a:lnSpc>
                <a:spcPts val="1907"/>
              </a:lnSpc>
              <a:spcBef>
                <a:spcPct val="0"/>
              </a:spcBef>
              <a:buAutoNum type="arabicPeriod" startAt="1"/>
            </a:pP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Date - The date the job was p</a:t>
            </a: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osted</a:t>
            </a:r>
          </a:p>
          <a:p>
            <a:pPr algn="l" marL="294230" indent="-147115" lvl="1">
              <a:lnSpc>
                <a:spcPts val="1907"/>
              </a:lnSpc>
              <a:spcBef>
                <a:spcPct val="0"/>
              </a:spcBef>
              <a:buAutoNum type="arabicPeriod" startAt="1"/>
            </a:pP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Date Text - Text representation of the date</a:t>
            </a:r>
          </a:p>
          <a:p>
            <a:pPr algn="l" marL="294230" indent="-147115" lvl="1">
              <a:lnSpc>
                <a:spcPts val="1907"/>
              </a:lnSpc>
              <a:spcBef>
                <a:spcPct val="0"/>
              </a:spcBef>
              <a:buAutoNum type="arabicPeriod" startAt="1"/>
            </a:pP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Job Link - URL link to the job posting</a:t>
            </a:r>
          </a:p>
          <a:p>
            <a:pPr algn="l" marL="294230" indent="-147115" lvl="1">
              <a:lnSpc>
                <a:spcPts val="1907"/>
              </a:lnSpc>
              <a:spcBef>
                <a:spcPct val="0"/>
              </a:spcBef>
              <a:buAutoNum type="arabicPeriod" startAt="1"/>
            </a:pP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- Additional insights about the job</a:t>
            </a:r>
          </a:p>
          <a:p>
            <a:pPr algn="l" marL="294230" indent="-147115" lvl="1">
              <a:lnSpc>
                <a:spcPts val="1907"/>
              </a:lnSpc>
              <a:spcBef>
                <a:spcPct val="0"/>
              </a:spcBef>
              <a:buAutoNum type="arabicPeriod" startAt="1"/>
            </a:pP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Description Length - The character count of the job description</a:t>
            </a:r>
          </a:p>
          <a:p>
            <a:pPr algn="l" marL="294230" indent="-147115" lvl="1">
              <a:lnSpc>
                <a:spcPts val="1907"/>
              </a:lnSpc>
              <a:spcBef>
                <a:spcPct val="0"/>
              </a:spcBef>
              <a:buAutoNum type="arabicPeriod" startAt="1"/>
            </a:pPr>
            <a:r>
              <a:rPr lang="en-US" b="true" sz="1362" spc="-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Description - The full text of the job description </a:t>
            </a:r>
          </a:p>
          <a:p>
            <a:pPr algn="l">
              <a:lnSpc>
                <a:spcPts val="1907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318547" y="1244574"/>
            <a:ext cx="4352748" cy="46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3"/>
              </a:lnSpc>
              <a:spcBef>
                <a:spcPct val="0"/>
              </a:spcBef>
            </a:pPr>
            <a:r>
              <a:rPr lang="en-US" b="true" sz="2538" spc="-10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Linkedin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18547" y="5043529"/>
            <a:ext cx="4508722" cy="49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  <a:spcBef>
                <a:spcPct val="0"/>
              </a:spcBef>
            </a:pPr>
            <a:r>
              <a:rPr lang="en-US" b="true" sz="2628" spc="-105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Hugging Face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79619" y="9521349"/>
            <a:ext cx="993761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8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Combined Dataset Size: 1.2GB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83351" y="1787795"/>
            <a:ext cx="1970257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83351" y="929005"/>
            <a:ext cx="10263100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Selected technologies &amp; Rationale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2319" y="2740030"/>
            <a:ext cx="5131550" cy="54203"/>
          </a:xfrm>
          <a:custGeom>
            <a:avLst/>
            <a:gdLst/>
            <a:ahLst/>
            <a:cxnLst/>
            <a:rect r="r" b="b" t="t" l="l"/>
            <a:pathLst>
              <a:path h="54203" w="5131550">
                <a:moveTo>
                  <a:pt x="0" y="0"/>
                </a:moveTo>
                <a:lnTo>
                  <a:pt x="5131550" y="0"/>
                </a:lnTo>
                <a:lnTo>
                  <a:pt x="5131550" y="54203"/>
                </a:lnTo>
                <a:lnTo>
                  <a:pt x="0" y="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848" t="0" r="-29846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8778" y="2244996"/>
            <a:ext cx="4887101" cy="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Name</a:t>
            </a: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 Entity Recognition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3351" y="2244995"/>
            <a:ext cx="632124" cy="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319" y="3108679"/>
            <a:ext cx="5131550" cy="310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 spc="-76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Purpose: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e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xtract explicit,</a:t>
            </a: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factual entities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from resumes and job descriptions.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Detects skills, company names, job titles, certifications, degrees, and other key entities.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Captures what the candidate knows or has done.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3351" y="7203793"/>
            <a:ext cx="8538212" cy="4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spc="-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Integrated Scoring Engine - Job Recommendation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552140" y="2740031"/>
            <a:ext cx="5131550" cy="54203"/>
          </a:xfrm>
          <a:custGeom>
            <a:avLst/>
            <a:gdLst/>
            <a:ahLst/>
            <a:cxnLst/>
            <a:rect r="r" b="b" t="t" l="l"/>
            <a:pathLst>
              <a:path h="54203" w="5131550">
                <a:moveTo>
                  <a:pt x="0" y="0"/>
                </a:moveTo>
                <a:lnTo>
                  <a:pt x="5131550" y="0"/>
                </a:lnTo>
                <a:lnTo>
                  <a:pt x="5131550" y="54203"/>
                </a:lnTo>
                <a:lnTo>
                  <a:pt x="0" y="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848" t="0" r="-2984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86970" y="2244996"/>
            <a:ext cx="4887101" cy="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Wor</a:t>
            </a: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d/Sentence Embedding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3172" y="2244996"/>
            <a:ext cx="632124" cy="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52140" y="3108679"/>
            <a:ext cx="5127804" cy="277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Purpose:</a:t>
            </a: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measure </a:t>
            </a: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contextual similarity 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between Resume and JD text.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Computes similarity between the two embeddings to evaluate semantic closeness.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Captures what the candidate meant in the resume, even when the wording is different.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324131" y="2740030"/>
            <a:ext cx="5131550" cy="54203"/>
          </a:xfrm>
          <a:custGeom>
            <a:avLst/>
            <a:gdLst/>
            <a:ahLst/>
            <a:cxnLst/>
            <a:rect r="r" b="b" t="t" l="l"/>
            <a:pathLst>
              <a:path h="54203" w="5131550">
                <a:moveTo>
                  <a:pt x="0" y="0"/>
                </a:moveTo>
                <a:lnTo>
                  <a:pt x="5131550" y="0"/>
                </a:lnTo>
                <a:lnTo>
                  <a:pt x="5131550" y="54203"/>
                </a:lnTo>
                <a:lnTo>
                  <a:pt x="0" y="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848" t="0" r="-29846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288446" y="2244996"/>
            <a:ext cx="4887101" cy="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Top</a:t>
            </a: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ic Modeling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75163" y="2244995"/>
            <a:ext cx="632124" cy="41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 spc="-88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24131" y="3108679"/>
            <a:ext cx="5131550" cy="277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Purpose:</a:t>
            </a: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i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dentify which </a:t>
            </a: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domain or industry topics </a:t>
            </a: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each document belongs to (e.g., Data Science, Finance).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spc="-7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Trains an LSA model on JD text to learn latent topic distributions.</a:t>
            </a:r>
          </a:p>
          <a:p>
            <a:pPr algn="l" marL="410211" indent="-205106" lvl="1">
              <a:lnSpc>
                <a:spcPts val="26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900" spc="-7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Captures whether both texts belong to the same industry or domain.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07770" y="7964206"/>
            <a:ext cx="11887359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-9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Candidate Matching Score Formula: </a:t>
            </a:r>
            <a:r>
              <a:rPr lang="en-US" sz="2400" spc="-9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0.45×SkillScore+0.35×SemanticScore+0.20×TopicScore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8778" y="6107698"/>
            <a:ext cx="4672953" cy="648420"/>
            <a:chOff x="0" y="0"/>
            <a:chExt cx="1230737" cy="1707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30737" cy="170777"/>
            </a:xfrm>
            <a:custGeom>
              <a:avLst/>
              <a:gdLst/>
              <a:ahLst/>
              <a:cxnLst/>
              <a:rect r="r" b="b" t="t" l="l"/>
              <a:pathLst>
                <a:path h="170777" w="1230737">
                  <a:moveTo>
                    <a:pt x="84494" y="0"/>
                  </a:moveTo>
                  <a:lnTo>
                    <a:pt x="1146242" y="0"/>
                  </a:lnTo>
                  <a:cubicBezTo>
                    <a:pt x="1168652" y="0"/>
                    <a:pt x="1190143" y="8902"/>
                    <a:pt x="1205989" y="24748"/>
                  </a:cubicBezTo>
                  <a:cubicBezTo>
                    <a:pt x="1221835" y="40594"/>
                    <a:pt x="1230737" y="62085"/>
                    <a:pt x="1230737" y="84494"/>
                  </a:cubicBezTo>
                  <a:lnTo>
                    <a:pt x="1230737" y="86283"/>
                  </a:lnTo>
                  <a:cubicBezTo>
                    <a:pt x="1230737" y="132948"/>
                    <a:pt x="1192907" y="170777"/>
                    <a:pt x="1146242" y="170777"/>
                  </a:cubicBezTo>
                  <a:lnTo>
                    <a:pt x="84494" y="170777"/>
                  </a:lnTo>
                  <a:cubicBezTo>
                    <a:pt x="62085" y="170777"/>
                    <a:pt x="40594" y="161875"/>
                    <a:pt x="24748" y="146029"/>
                  </a:cubicBezTo>
                  <a:cubicBezTo>
                    <a:pt x="8902" y="130184"/>
                    <a:pt x="0" y="108692"/>
                    <a:pt x="0" y="86283"/>
                  </a:cubicBezTo>
                  <a:lnTo>
                    <a:pt x="0" y="84494"/>
                  </a:lnTo>
                  <a:cubicBezTo>
                    <a:pt x="0" y="62085"/>
                    <a:pt x="8902" y="40594"/>
                    <a:pt x="24748" y="24748"/>
                  </a:cubicBezTo>
                  <a:cubicBezTo>
                    <a:pt x="40594" y="8902"/>
                    <a:pt x="62085" y="0"/>
                    <a:pt x="8449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30737" cy="20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 spc="-44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NER: Skill Score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32066" y="6107698"/>
            <a:ext cx="5023868" cy="648420"/>
            <a:chOff x="0" y="0"/>
            <a:chExt cx="1323159" cy="1707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23159" cy="170777"/>
            </a:xfrm>
            <a:custGeom>
              <a:avLst/>
              <a:gdLst/>
              <a:ahLst/>
              <a:cxnLst/>
              <a:rect r="r" b="b" t="t" l="l"/>
              <a:pathLst>
                <a:path h="170777" w="1323159">
                  <a:moveTo>
                    <a:pt x="78592" y="0"/>
                  </a:moveTo>
                  <a:lnTo>
                    <a:pt x="1244566" y="0"/>
                  </a:lnTo>
                  <a:cubicBezTo>
                    <a:pt x="1265410" y="0"/>
                    <a:pt x="1285401" y="8280"/>
                    <a:pt x="1300140" y="23019"/>
                  </a:cubicBezTo>
                  <a:cubicBezTo>
                    <a:pt x="1314879" y="37758"/>
                    <a:pt x="1323159" y="57748"/>
                    <a:pt x="1323159" y="78592"/>
                  </a:cubicBezTo>
                  <a:lnTo>
                    <a:pt x="1323159" y="92185"/>
                  </a:lnTo>
                  <a:cubicBezTo>
                    <a:pt x="1323159" y="135590"/>
                    <a:pt x="1287972" y="170777"/>
                    <a:pt x="1244566" y="170777"/>
                  </a:cubicBezTo>
                  <a:lnTo>
                    <a:pt x="78592" y="170777"/>
                  </a:lnTo>
                  <a:cubicBezTo>
                    <a:pt x="57748" y="170777"/>
                    <a:pt x="37758" y="162497"/>
                    <a:pt x="23019" y="147758"/>
                  </a:cubicBezTo>
                  <a:cubicBezTo>
                    <a:pt x="8280" y="133019"/>
                    <a:pt x="0" y="113029"/>
                    <a:pt x="0" y="92185"/>
                  </a:cubicBezTo>
                  <a:lnTo>
                    <a:pt x="0" y="78592"/>
                  </a:lnTo>
                  <a:cubicBezTo>
                    <a:pt x="0" y="57748"/>
                    <a:pt x="8280" y="37758"/>
                    <a:pt x="23019" y="23019"/>
                  </a:cubicBezTo>
                  <a:cubicBezTo>
                    <a:pt x="37758" y="8280"/>
                    <a:pt x="57748" y="0"/>
                    <a:pt x="78592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23159" cy="20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 spc="-44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Word Embedding: Semantic Score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586347" y="6107698"/>
            <a:ext cx="4672953" cy="648420"/>
            <a:chOff x="0" y="0"/>
            <a:chExt cx="1230737" cy="17077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0737" cy="170777"/>
            </a:xfrm>
            <a:custGeom>
              <a:avLst/>
              <a:gdLst/>
              <a:ahLst/>
              <a:cxnLst/>
              <a:rect r="r" b="b" t="t" l="l"/>
              <a:pathLst>
                <a:path h="170777" w="1230737">
                  <a:moveTo>
                    <a:pt x="84494" y="0"/>
                  </a:moveTo>
                  <a:lnTo>
                    <a:pt x="1146242" y="0"/>
                  </a:lnTo>
                  <a:cubicBezTo>
                    <a:pt x="1168652" y="0"/>
                    <a:pt x="1190143" y="8902"/>
                    <a:pt x="1205989" y="24748"/>
                  </a:cubicBezTo>
                  <a:cubicBezTo>
                    <a:pt x="1221835" y="40594"/>
                    <a:pt x="1230737" y="62085"/>
                    <a:pt x="1230737" y="84494"/>
                  </a:cubicBezTo>
                  <a:lnTo>
                    <a:pt x="1230737" y="86283"/>
                  </a:lnTo>
                  <a:cubicBezTo>
                    <a:pt x="1230737" y="132948"/>
                    <a:pt x="1192907" y="170777"/>
                    <a:pt x="1146242" y="170777"/>
                  </a:cubicBezTo>
                  <a:lnTo>
                    <a:pt x="84494" y="170777"/>
                  </a:lnTo>
                  <a:cubicBezTo>
                    <a:pt x="62085" y="170777"/>
                    <a:pt x="40594" y="161875"/>
                    <a:pt x="24748" y="146029"/>
                  </a:cubicBezTo>
                  <a:cubicBezTo>
                    <a:pt x="8902" y="130184"/>
                    <a:pt x="0" y="108692"/>
                    <a:pt x="0" y="86283"/>
                  </a:cubicBezTo>
                  <a:lnTo>
                    <a:pt x="0" y="84494"/>
                  </a:lnTo>
                  <a:cubicBezTo>
                    <a:pt x="0" y="62085"/>
                    <a:pt x="8902" y="40594"/>
                    <a:pt x="24748" y="24748"/>
                  </a:cubicBezTo>
                  <a:cubicBezTo>
                    <a:pt x="40594" y="8902"/>
                    <a:pt x="62085" y="0"/>
                    <a:pt x="84494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230737" cy="20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 spc="-44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Topic Modeling: Topic Score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832319" y="7764181"/>
            <a:ext cx="1970257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515475" y="9134475"/>
            <a:ext cx="15257585" cy="648420"/>
            <a:chOff x="0" y="0"/>
            <a:chExt cx="4018459" cy="1707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018459" cy="170777"/>
            </a:xfrm>
            <a:custGeom>
              <a:avLst/>
              <a:gdLst/>
              <a:ahLst/>
              <a:cxnLst/>
              <a:rect r="r" b="b" t="t" l="l"/>
              <a:pathLst>
                <a:path h="170777" w="4018459">
                  <a:moveTo>
                    <a:pt x="25878" y="0"/>
                  </a:moveTo>
                  <a:lnTo>
                    <a:pt x="3992580" y="0"/>
                  </a:lnTo>
                  <a:cubicBezTo>
                    <a:pt x="4006872" y="0"/>
                    <a:pt x="4018459" y="11586"/>
                    <a:pt x="4018459" y="25878"/>
                  </a:cubicBezTo>
                  <a:lnTo>
                    <a:pt x="4018459" y="144899"/>
                  </a:lnTo>
                  <a:cubicBezTo>
                    <a:pt x="4018459" y="159191"/>
                    <a:pt x="4006872" y="170777"/>
                    <a:pt x="3992580" y="170777"/>
                  </a:cubicBezTo>
                  <a:lnTo>
                    <a:pt x="25878" y="170777"/>
                  </a:lnTo>
                  <a:cubicBezTo>
                    <a:pt x="11586" y="170777"/>
                    <a:pt x="0" y="159191"/>
                    <a:pt x="0" y="144899"/>
                  </a:cubicBezTo>
                  <a:lnTo>
                    <a:pt x="0" y="25878"/>
                  </a:lnTo>
                  <a:cubicBezTo>
                    <a:pt x="0" y="11586"/>
                    <a:pt x="11586" y="0"/>
                    <a:pt x="2587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018459" cy="208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8541420"/>
            <a:ext cx="16245500" cy="105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avg_topic_semantic = (topic_score + semantic_score) / 2</a:t>
            </a:r>
          </a:p>
          <a:p>
            <a:pPr algn="ctr">
              <a:lnSpc>
                <a:spcPts val="1400"/>
              </a:lnSpc>
              <a:spcBef>
                <a:spcPct val="0"/>
              </a:spcBef>
            </a:p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400" spc="-96">
                <a:solidFill>
                  <a:srgbClr val="E04F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Selected </a:t>
            </a:r>
            <a:r>
              <a:rPr lang="en-US" b="true" sz="2400" spc="-96">
                <a:solidFill>
                  <a:srgbClr val="E04F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Final Job Matching Score Formula</a:t>
            </a: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 = avg_topic_semantic + (1 - avg_topic_semantic) * skill_score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71492" y="4515875"/>
            <a:ext cx="12792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>
            <a:off x="5295564" y="4558881"/>
            <a:ext cx="76123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4589621" y="2472390"/>
            <a:ext cx="1266194" cy="13672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9191575" y="2507039"/>
            <a:ext cx="1857205" cy="26863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9054652" y="5193391"/>
            <a:ext cx="1994127" cy="29170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753244" y="4192545"/>
            <a:ext cx="522688" cy="523990"/>
            <a:chOff x="0" y="0"/>
            <a:chExt cx="812800" cy="8148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309227" y="4277836"/>
            <a:ext cx="522688" cy="523990"/>
            <a:chOff x="0" y="0"/>
            <a:chExt cx="812800" cy="8148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400927" y="1101032"/>
            <a:ext cx="522688" cy="523990"/>
            <a:chOff x="0" y="0"/>
            <a:chExt cx="812800" cy="8148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675469" y="4130524"/>
            <a:ext cx="522688" cy="523990"/>
            <a:chOff x="0" y="0"/>
            <a:chExt cx="812800" cy="8148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6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605398" y="4130524"/>
            <a:ext cx="522688" cy="523990"/>
            <a:chOff x="0" y="0"/>
            <a:chExt cx="812800" cy="8148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028700" y="1803213"/>
            <a:ext cx="1359901" cy="0"/>
          </a:xfrm>
          <a:prstGeom prst="line">
            <a:avLst/>
          </a:prstGeom>
          <a:ln cap="rnd" w="38100">
            <a:solidFill>
              <a:srgbClr val="C07A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308857" y="6025864"/>
            <a:ext cx="1262635" cy="1262635"/>
          </a:xfrm>
          <a:custGeom>
            <a:avLst/>
            <a:gdLst/>
            <a:ahLst/>
            <a:cxnLst/>
            <a:rect r="r" b="b" t="t" l="l"/>
            <a:pathLst>
              <a:path h="1262635" w="1262635">
                <a:moveTo>
                  <a:pt x="0" y="0"/>
                </a:moveTo>
                <a:lnTo>
                  <a:pt x="1262635" y="0"/>
                </a:lnTo>
                <a:lnTo>
                  <a:pt x="1262635" y="1262635"/>
                </a:lnTo>
                <a:lnTo>
                  <a:pt x="0" y="1262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72951" y="5393002"/>
            <a:ext cx="1575137" cy="486324"/>
          </a:xfrm>
          <a:custGeom>
            <a:avLst/>
            <a:gdLst/>
            <a:ahLst/>
            <a:cxnLst/>
            <a:rect r="r" b="b" t="t" l="l"/>
            <a:pathLst>
              <a:path h="486324" w="1575137">
                <a:moveTo>
                  <a:pt x="0" y="0"/>
                </a:moveTo>
                <a:lnTo>
                  <a:pt x="1575137" y="0"/>
                </a:lnTo>
                <a:lnTo>
                  <a:pt x="1575137" y="486323"/>
                </a:lnTo>
                <a:lnTo>
                  <a:pt x="0" y="486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4589621" y="6499781"/>
            <a:ext cx="1218873" cy="17433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6599682" y="2751194"/>
            <a:ext cx="2235004" cy="1257190"/>
          </a:xfrm>
          <a:custGeom>
            <a:avLst/>
            <a:gdLst/>
            <a:ahLst/>
            <a:cxnLst/>
            <a:rect r="r" b="b" t="t" l="l"/>
            <a:pathLst>
              <a:path h="1257190" w="2235004">
                <a:moveTo>
                  <a:pt x="0" y="0"/>
                </a:moveTo>
                <a:lnTo>
                  <a:pt x="2235003" y="0"/>
                </a:lnTo>
                <a:lnTo>
                  <a:pt x="2235003" y="1257190"/>
                </a:lnTo>
                <a:lnTo>
                  <a:pt x="0" y="1257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608830" y="5517139"/>
            <a:ext cx="2003025" cy="1502269"/>
          </a:xfrm>
          <a:custGeom>
            <a:avLst/>
            <a:gdLst/>
            <a:ahLst/>
            <a:cxnLst/>
            <a:rect r="r" b="b" t="t" l="l"/>
            <a:pathLst>
              <a:path h="1502269" w="2003025">
                <a:moveTo>
                  <a:pt x="0" y="0"/>
                </a:moveTo>
                <a:lnTo>
                  <a:pt x="2003025" y="0"/>
                </a:lnTo>
                <a:lnTo>
                  <a:pt x="2003025" y="1502269"/>
                </a:lnTo>
                <a:lnTo>
                  <a:pt x="0" y="1502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550468" y="8664673"/>
            <a:ext cx="2119751" cy="1071290"/>
          </a:xfrm>
          <a:custGeom>
            <a:avLst/>
            <a:gdLst/>
            <a:ahLst/>
            <a:cxnLst/>
            <a:rect r="r" b="b" t="t" l="l"/>
            <a:pathLst>
              <a:path h="1071290" w="2119751">
                <a:moveTo>
                  <a:pt x="0" y="0"/>
                </a:moveTo>
                <a:lnTo>
                  <a:pt x="2119750" y="0"/>
                </a:lnTo>
                <a:lnTo>
                  <a:pt x="2119750" y="1071290"/>
                </a:lnTo>
                <a:lnTo>
                  <a:pt x="0" y="1071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0036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5984036" y="5282105"/>
            <a:ext cx="2125738" cy="1243557"/>
          </a:xfrm>
          <a:custGeom>
            <a:avLst/>
            <a:gdLst/>
            <a:ahLst/>
            <a:cxnLst/>
            <a:rect r="r" b="b" t="t" l="l"/>
            <a:pathLst>
              <a:path h="1243557" w="2125738">
                <a:moveTo>
                  <a:pt x="0" y="0"/>
                </a:moveTo>
                <a:lnTo>
                  <a:pt x="2125738" y="0"/>
                </a:lnTo>
                <a:lnTo>
                  <a:pt x="2125738" y="1243557"/>
                </a:lnTo>
                <a:lnTo>
                  <a:pt x="0" y="12435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048779" y="5579797"/>
            <a:ext cx="1542416" cy="1542416"/>
          </a:xfrm>
          <a:custGeom>
            <a:avLst/>
            <a:gdLst/>
            <a:ahLst/>
            <a:cxnLst/>
            <a:rect r="r" b="b" t="t" l="l"/>
            <a:pathLst>
              <a:path h="1542416" w="1542416">
                <a:moveTo>
                  <a:pt x="0" y="0"/>
                </a:moveTo>
                <a:lnTo>
                  <a:pt x="1542417" y="0"/>
                </a:lnTo>
                <a:lnTo>
                  <a:pt x="1542417" y="1542416"/>
                </a:lnTo>
                <a:lnTo>
                  <a:pt x="0" y="15424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0693782" y="4847929"/>
            <a:ext cx="2345921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Final Job Matching Score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63853" y="4878410"/>
            <a:ext cx="2345921" cy="42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UI</a:t>
            </a:r>
          </a:p>
        </p:txBody>
      </p:sp>
      <p:sp>
        <p:nvSpPr>
          <p:cNvPr name="AutoShape 33" id="33"/>
          <p:cNvSpPr/>
          <p:nvPr/>
        </p:nvSpPr>
        <p:spPr>
          <a:xfrm>
            <a:off x="15984036" y="5143500"/>
            <a:ext cx="53932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4123450" y="5456763"/>
            <a:ext cx="894242" cy="894242"/>
          </a:xfrm>
          <a:custGeom>
            <a:avLst/>
            <a:gdLst/>
            <a:ahLst/>
            <a:cxnLst/>
            <a:rect r="r" b="b" t="t" l="l"/>
            <a:pathLst>
              <a:path h="894242" w="894242">
                <a:moveTo>
                  <a:pt x="0" y="0"/>
                </a:moveTo>
                <a:lnTo>
                  <a:pt x="894242" y="0"/>
                </a:lnTo>
                <a:lnTo>
                  <a:pt x="894242" y="894242"/>
                </a:lnTo>
                <a:lnTo>
                  <a:pt x="0" y="8942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35" id="35"/>
          <p:cNvSpPr/>
          <p:nvPr/>
        </p:nvSpPr>
        <p:spPr>
          <a:xfrm>
            <a:off x="12591196" y="5131298"/>
            <a:ext cx="53932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14252162" y="4130524"/>
            <a:ext cx="522688" cy="523990"/>
            <a:chOff x="0" y="0"/>
            <a:chExt cx="812800" cy="81482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4825"/>
            </a:xfrm>
            <a:custGeom>
              <a:avLst/>
              <a:gdLst/>
              <a:ahLst/>
              <a:cxnLst/>
              <a:rect r="r" b="b" t="t" l="l"/>
              <a:pathLst>
                <a:path h="814825" w="812800">
                  <a:moveTo>
                    <a:pt x="406400" y="0"/>
                  </a:moveTo>
                  <a:cubicBezTo>
                    <a:pt x="181951" y="0"/>
                    <a:pt x="0" y="182405"/>
                    <a:pt x="0" y="407412"/>
                  </a:cubicBezTo>
                  <a:cubicBezTo>
                    <a:pt x="0" y="632420"/>
                    <a:pt x="181951" y="814825"/>
                    <a:pt x="406400" y="814825"/>
                  </a:cubicBezTo>
                  <a:cubicBezTo>
                    <a:pt x="630849" y="814825"/>
                    <a:pt x="812800" y="632420"/>
                    <a:pt x="812800" y="407412"/>
                  </a:cubicBezTo>
                  <a:cubicBezTo>
                    <a:pt x="812800" y="18240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93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815"/>
              <a:ext cx="660400" cy="690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b="true" sz="19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5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3474469" y="5729943"/>
            <a:ext cx="2078074" cy="1558555"/>
          </a:xfrm>
          <a:custGeom>
            <a:avLst/>
            <a:gdLst/>
            <a:ahLst/>
            <a:cxnLst/>
            <a:rect r="r" b="b" t="t" l="l"/>
            <a:pathLst>
              <a:path h="1558555" w="2078074">
                <a:moveTo>
                  <a:pt x="0" y="0"/>
                </a:moveTo>
                <a:lnTo>
                  <a:pt x="2078074" y="0"/>
                </a:lnTo>
                <a:lnTo>
                  <a:pt x="2078074" y="1558556"/>
                </a:lnTo>
                <a:lnTo>
                  <a:pt x="0" y="1558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28700" y="929005"/>
            <a:ext cx="557098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Design Structure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41627" y="4763727"/>
            <a:ext cx="2345921" cy="43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Source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397611" y="4878410"/>
            <a:ext cx="2345921" cy="42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Preprocessing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290367" y="1765113"/>
            <a:ext cx="285363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NER </a:t>
            </a:r>
          </a:p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(Explicit Matching)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743532" y="4354419"/>
            <a:ext cx="373362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Word Embedding </a:t>
            </a:r>
          </a:p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(Contextual Matching)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808494" y="7611209"/>
            <a:ext cx="3733623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Topic Modeling</a:t>
            </a:r>
          </a:p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(Domain Matching)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340068" y="4847929"/>
            <a:ext cx="2443675" cy="882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400" spc="-96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LLM Evaluation &amp; Recommendation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867981" y="6315100"/>
            <a:ext cx="2552039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4601072"/>
            <a:ext cx="16551765" cy="139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5"/>
              </a:lnSpc>
            </a:pPr>
            <a:r>
              <a:rPr lang="en-US" sz="930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Development Process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29005"/>
            <a:ext cx="708374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Cleaning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803537"/>
            <a:ext cx="7775134" cy="6240467"/>
            <a:chOff x="0" y="0"/>
            <a:chExt cx="2047772" cy="16435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772" cy="1643580"/>
            </a:xfrm>
            <a:custGeom>
              <a:avLst/>
              <a:gdLst/>
              <a:ahLst/>
              <a:cxnLst/>
              <a:rect r="r" b="b" t="t" l="l"/>
              <a:pathLst>
                <a:path h="1643580" w="2047772">
                  <a:moveTo>
                    <a:pt x="29872" y="0"/>
                  </a:moveTo>
                  <a:lnTo>
                    <a:pt x="2017900" y="0"/>
                  </a:lnTo>
                  <a:cubicBezTo>
                    <a:pt x="2034398" y="0"/>
                    <a:pt x="2047772" y="13374"/>
                    <a:pt x="2047772" y="29872"/>
                  </a:cubicBezTo>
                  <a:lnTo>
                    <a:pt x="2047772" y="1613708"/>
                  </a:lnTo>
                  <a:cubicBezTo>
                    <a:pt x="2047772" y="1621630"/>
                    <a:pt x="2044625" y="1629228"/>
                    <a:pt x="2039023" y="1634830"/>
                  </a:cubicBezTo>
                  <a:cubicBezTo>
                    <a:pt x="2033421" y="1640432"/>
                    <a:pt x="2025823" y="1643580"/>
                    <a:pt x="2017900" y="1643580"/>
                  </a:cubicBezTo>
                  <a:lnTo>
                    <a:pt x="29872" y="1643580"/>
                  </a:lnTo>
                  <a:cubicBezTo>
                    <a:pt x="13374" y="1643580"/>
                    <a:pt x="0" y="1630206"/>
                    <a:pt x="0" y="1613708"/>
                  </a:cubicBezTo>
                  <a:lnTo>
                    <a:pt x="0" y="29872"/>
                  </a:lnTo>
                  <a:cubicBezTo>
                    <a:pt x="0" y="21949"/>
                    <a:pt x="3147" y="14351"/>
                    <a:pt x="8749" y="8749"/>
                  </a:cubicBezTo>
                  <a:cubicBezTo>
                    <a:pt x="14351" y="3147"/>
                    <a:pt x="21949" y="0"/>
                    <a:pt x="29872" y="0"/>
                  </a:cubicBezTo>
                  <a:close/>
                </a:path>
              </a:pathLst>
            </a:custGeom>
            <a:solidFill>
              <a:srgbClr val="D9D9D9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47772" cy="1681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67971" y="2803537"/>
            <a:ext cx="7691329" cy="6240467"/>
            <a:chOff x="0" y="0"/>
            <a:chExt cx="2025700" cy="16435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5700" cy="1643580"/>
            </a:xfrm>
            <a:custGeom>
              <a:avLst/>
              <a:gdLst/>
              <a:ahLst/>
              <a:cxnLst/>
              <a:rect r="r" b="b" t="t" l="l"/>
              <a:pathLst>
                <a:path h="1643580" w="2025700">
                  <a:moveTo>
                    <a:pt x="30197" y="0"/>
                  </a:moveTo>
                  <a:lnTo>
                    <a:pt x="1995502" y="0"/>
                  </a:lnTo>
                  <a:cubicBezTo>
                    <a:pt x="2012180" y="0"/>
                    <a:pt x="2025700" y="13520"/>
                    <a:pt x="2025700" y="30197"/>
                  </a:cubicBezTo>
                  <a:lnTo>
                    <a:pt x="2025700" y="1613382"/>
                  </a:lnTo>
                  <a:cubicBezTo>
                    <a:pt x="2025700" y="1630060"/>
                    <a:pt x="2012180" y="1643580"/>
                    <a:pt x="1995502" y="1643580"/>
                  </a:cubicBezTo>
                  <a:lnTo>
                    <a:pt x="30197" y="1643580"/>
                  </a:lnTo>
                  <a:cubicBezTo>
                    <a:pt x="13520" y="1643580"/>
                    <a:pt x="0" y="1630060"/>
                    <a:pt x="0" y="1613382"/>
                  </a:cubicBezTo>
                  <a:lnTo>
                    <a:pt x="0" y="30197"/>
                  </a:lnTo>
                  <a:cubicBezTo>
                    <a:pt x="0" y="13520"/>
                    <a:pt x="13520" y="0"/>
                    <a:pt x="30197" y="0"/>
                  </a:cubicBezTo>
                  <a:close/>
                </a:path>
              </a:pathLst>
            </a:custGeom>
            <a:solidFill>
              <a:srgbClr val="D9D9D9">
                <a:alpha val="5764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25700" cy="1681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248178" y="2255623"/>
            <a:ext cx="1336179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799" spc="-83">
                <a:solidFill>
                  <a:srgbClr val="EF4434"/>
                </a:solidFill>
                <a:latin typeface="Inter Bold"/>
                <a:ea typeface="Inter Bold"/>
                <a:cs typeface="Inter Bold"/>
                <a:sym typeface="Inter Bold"/>
              </a:rPr>
              <a:t>Resume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0153" y="2255623"/>
            <a:ext cx="1426964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799" spc="-83">
                <a:solidFill>
                  <a:srgbClr val="EF4434"/>
                </a:solidFill>
                <a:latin typeface="Inter Bold"/>
                <a:ea typeface="Inter Bold"/>
                <a:cs typeface="Inter Bold"/>
                <a:sym typeface="Inter Bold"/>
              </a:rPr>
              <a:t>Job Post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3059" y="2982896"/>
            <a:ext cx="7506417" cy="606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342" indent="-272671" lvl="1">
              <a:lnSpc>
                <a:spcPts val="3005"/>
              </a:lnSpc>
              <a:buFont typeface="Arial"/>
              <a:buChar char="•"/>
            </a:pPr>
            <a:r>
              <a:rPr lang="en-US" b="true" sz="2525" spc="-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Text extraction</a:t>
            </a:r>
            <a:r>
              <a:rPr lang="en-US" sz="2525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using pymudpf package </a:t>
            </a:r>
          </a:p>
          <a:p>
            <a:pPr algn="l">
              <a:lnSpc>
                <a:spcPts val="3005"/>
              </a:lnSpc>
            </a:pPr>
          </a:p>
          <a:p>
            <a:pPr algn="l" marL="545342" indent="-272671" lvl="1">
              <a:lnSpc>
                <a:spcPts val="3005"/>
              </a:lnSpc>
              <a:buFont typeface="Arial"/>
              <a:buChar char="•"/>
            </a:pPr>
            <a:r>
              <a:rPr lang="en-US" b="true" sz="2525" spc="-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Text Cleaning &amp; Normalization</a:t>
            </a:r>
          </a:p>
          <a:p>
            <a:pPr algn="l">
              <a:lnSpc>
                <a:spcPts val="3005"/>
              </a:lnSpc>
            </a:pPr>
          </a:p>
          <a:p>
            <a:pPr algn="l" marL="1090685" indent="-363562" lvl="2">
              <a:lnSpc>
                <a:spcPts val="3435"/>
              </a:lnSpc>
              <a:buFont typeface="Arial"/>
              <a:buChar char="⚬"/>
            </a:pPr>
            <a:r>
              <a:rPr lang="en-US" sz="2525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 Invisible Characters</a:t>
            </a:r>
          </a:p>
          <a:p>
            <a:pPr algn="l" marL="1090685" indent="-363562" lvl="2">
              <a:lnSpc>
                <a:spcPts val="3435"/>
              </a:lnSpc>
              <a:buFont typeface="Arial"/>
              <a:buChar char="⚬"/>
            </a:pPr>
            <a:r>
              <a:rPr lang="en-US" sz="2525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 Personal Identifiable Information  sections  (Name, Emalil, Address)</a:t>
            </a:r>
          </a:p>
          <a:p>
            <a:pPr algn="l" marL="1090685" indent="-363562" lvl="2">
              <a:lnSpc>
                <a:spcPts val="3435"/>
              </a:lnSpc>
              <a:buFont typeface="Arial"/>
              <a:buChar char="⚬"/>
            </a:pPr>
            <a:r>
              <a:rPr lang="en-US" sz="2525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Strip HTML and Special Entities</a:t>
            </a:r>
          </a:p>
          <a:p>
            <a:pPr algn="l" marL="1090685" indent="-363562" lvl="2">
              <a:lnSpc>
                <a:spcPts val="3435"/>
              </a:lnSpc>
              <a:buFont typeface="Arial"/>
              <a:buChar char="⚬"/>
            </a:pPr>
            <a:r>
              <a:rPr lang="en-US" sz="2525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Whitespace &amp; Layout Cleaning</a:t>
            </a:r>
          </a:p>
          <a:p>
            <a:pPr algn="l" marL="1090685" indent="-363562" lvl="2">
              <a:lnSpc>
                <a:spcPts val="3435"/>
              </a:lnSpc>
              <a:buFont typeface="Arial"/>
              <a:buChar char="⚬"/>
            </a:pPr>
            <a:r>
              <a:rPr lang="en-US" sz="2525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Reformat Bullet Points &amp; Fix Typography </a:t>
            </a:r>
          </a:p>
          <a:p>
            <a:pPr algn="l" marL="1090685" indent="-363562" lvl="2">
              <a:lnSpc>
                <a:spcPts val="3435"/>
              </a:lnSpc>
              <a:buFont typeface="Arial"/>
              <a:buChar char="⚬"/>
            </a:pPr>
            <a:r>
              <a:rPr lang="en-US" sz="2525" spc="-8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Keep Only Meaningful Resume Sections</a:t>
            </a:r>
          </a:p>
          <a:p>
            <a:pPr algn="l">
              <a:lnSpc>
                <a:spcPts val="3005"/>
              </a:lnSpc>
            </a:pPr>
          </a:p>
          <a:p>
            <a:pPr algn="l" marL="545342" indent="-272671" lvl="1">
              <a:lnSpc>
                <a:spcPts val="3005"/>
              </a:lnSpc>
              <a:buFont typeface="Arial"/>
              <a:buChar char="•"/>
            </a:pPr>
            <a:r>
              <a:rPr lang="en-US" b="true" sz="2525" spc="-8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Save final cleaned resume dataset </a:t>
            </a:r>
          </a:p>
          <a:p>
            <a:pPr algn="l">
              <a:lnSpc>
                <a:spcPts val="3005"/>
              </a:lnSpc>
            </a:pPr>
          </a:p>
          <a:p>
            <a:pPr algn="l">
              <a:lnSpc>
                <a:spcPts val="300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829862" y="2911475"/>
            <a:ext cx="7429438" cy="610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74"/>
              </a:lnSpc>
              <a:buFont typeface="Arial"/>
              <a:buChar char="•"/>
            </a:pPr>
            <a:r>
              <a:rPr lang="en-US" b="true" sz="2499" spc="-7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Unify required text fields</a:t>
            </a:r>
            <a:r>
              <a:rPr lang="en-US" sz="2499" spc="-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into a single column</a:t>
            </a:r>
          </a:p>
          <a:p>
            <a:pPr algn="l">
              <a:lnSpc>
                <a:spcPts val="2974"/>
              </a:lnSpc>
            </a:pPr>
          </a:p>
          <a:p>
            <a:pPr algn="l" marL="539749" indent="-269875" lvl="1">
              <a:lnSpc>
                <a:spcPts val="2974"/>
              </a:lnSpc>
              <a:buFont typeface="Arial"/>
              <a:buChar char="•"/>
            </a:pPr>
            <a:r>
              <a:rPr lang="en-US" b="true" sz="2499" spc="-7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Text Cleaning &amp; Normalization</a:t>
            </a:r>
          </a:p>
          <a:p>
            <a:pPr algn="l">
              <a:lnSpc>
                <a:spcPts val="2974"/>
              </a:lnSpc>
            </a:pPr>
          </a:p>
          <a:p>
            <a:pPr algn="l" marL="1079499" indent="-359833" lvl="2">
              <a:lnSpc>
                <a:spcPts val="3399"/>
              </a:lnSpc>
              <a:buFont typeface="Arial"/>
              <a:buChar char="⚬"/>
            </a:pPr>
            <a:r>
              <a:rPr lang="en-US" sz="2499" spc="-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Unicode normalize + r</a:t>
            </a:r>
            <a:r>
              <a:rPr lang="en-US" sz="2499" spc="-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emove zero-width characters</a:t>
            </a:r>
          </a:p>
          <a:p>
            <a:pPr algn="l" marL="1079499" indent="-359833" lvl="2">
              <a:lnSpc>
                <a:spcPts val="3399"/>
              </a:lnSpc>
              <a:buFont typeface="Arial"/>
              <a:buChar char="⚬"/>
            </a:pPr>
            <a:r>
              <a:rPr lang="en-US" sz="2499" spc="-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 emails, phone numbers, URLs</a:t>
            </a:r>
          </a:p>
          <a:p>
            <a:pPr algn="l" marL="1079499" indent="-359833" lvl="2">
              <a:lnSpc>
                <a:spcPts val="3399"/>
              </a:lnSpc>
              <a:buFont typeface="Arial"/>
              <a:buChar char="⚬"/>
            </a:pPr>
            <a:r>
              <a:rPr lang="en-US" sz="2499" spc="-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Remove names like: linkedin jobs, glassdoor jobs, etc.</a:t>
            </a:r>
          </a:p>
          <a:p>
            <a:pPr algn="l" marL="1079499" indent="-359833" lvl="2">
              <a:lnSpc>
                <a:spcPts val="3399"/>
              </a:lnSpc>
              <a:buFont typeface="Arial"/>
              <a:buChar char="⚬"/>
            </a:pPr>
            <a:r>
              <a:rPr lang="en-US" sz="2499" spc="-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Normalize bullet points</a:t>
            </a:r>
          </a:p>
          <a:p>
            <a:pPr algn="l" marL="1079499" indent="-359833" lvl="2">
              <a:lnSpc>
                <a:spcPts val="3399"/>
              </a:lnSpc>
              <a:buFont typeface="Arial"/>
              <a:buChar char="⚬"/>
            </a:pPr>
            <a:r>
              <a:rPr lang="en-US" sz="2499" spc="-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Whitespace &amp; Layout Cleaning</a:t>
            </a:r>
          </a:p>
          <a:p>
            <a:pPr algn="l">
              <a:lnSpc>
                <a:spcPts val="2380"/>
              </a:lnSpc>
            </a:pPr>
          </a:p>
          <a:p>
            <a:pPr algn="l" marL="539749" indent="-269875" lvl="1">
              <a:lnSpc>
                <a:spcPts val="2974"/>
              </a:lnSpc>
              <a:buFont typeface="Arial"/>
              <a:buChar char="•"/>
            </a:pPr>
            <a:r>
              <a:rPr lang="en-US" b="true" sz="2499" spc="-7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Identify and remove duplicate</a:t>
            </a:r>
            <a:r>
              <a:rPr lang="en-US" sz="2499" spc="-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job descriptions</a:t>
            </a:r>
          </a:p>
          <a:p>
            <a:pPr algn="l">
              <a:lnSpc>
                <a:spcPts val="1666"/>
              </a:lnSpc>
            </a:pPr>
          </a:p>
          <a:p>
            <a:pPr algn="l" marL="539749" indent="-269875" lvl="1">
              <a:lnSpc>
                <a:spcPts val="2974"/>
              </a:lnSpc>
              <a:buFont typeface="Arial"/>
              <a:buChar char="•"/>
            </a:pPr>
            <a:r>
              <a:rPr lang="en-US" sz="2499" spc="-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b="true" sz="2499" spc="-7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Save final cleaned job description dataset </a:t>
            </a:r>
          </a:p>
          <a:p>
            <a:pPr algn="l">
              <a:lnSpc>
                <a:spcPts val="297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690370"/>
            <a:ext cx="1359901" cy="0"/>
          </a:xfrm>
          <a:prstGeom prst="line">
            <a:avLst/>
          </a:prstGeom>
          <a:ln cap="rnd" w="38100">
            <a:solidFill>
              <a:srgbClr val="FFA9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29005"/>
            <a:ext cx="7083742" cy="74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spc="-336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Cleaning - Result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50106" y="2366828"/>
            <a:ext cx="7775134" cy="7364405"/>
            <a:chOff x="0" y="0"/>
            <a:chExt cx="2047772" cy="19395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772" cy="1939597"/>
            </a:xfrm>
            <a:custGeom>
              <a:avLst/>
              <a:gdLst/>
              <a:ahLst/>
              <a:cxnLst/>
              <a:rect r="r" b="b" t="t" l="l"/>
              <a:pathLst>
                <a:path h="1939597" w="2047772">
                  <a:moveTo>
                    <a:pt x="29872" y="0"/>
                  </a:moveTo>
                  <a:lnTo>
                    <a:pt x="2017900" y="0"/>
                  </a:lnTo>
                  <a:cubicBezTo>
                    <a:pt x="2034398" y="0"/>
                    <a:pt x="2047772" y="13374"/>
                    <a:pt x="2047772" y="29872"/>
                  </a:cubicBezTo>
                  <a:lnTo>
                    <a:pt x="2047772" y="1909725"/>
                  </a:lnTo>
                  <a:cubicBezTo>
                    <a:pt x="2047772" y="1917647"/>
                    <a:pt x="2044625" y="1925245"/>
                    <a:pt x="2039023" y="1930847"/>
                  </a:cubicBezTo>
                  <a:cubicBezTo>
                    <a:pt x="2033421" y="1936449"/>
                    <a:pt x="2025823" y="1939597"/>
                    <a:pt x="2017900" y="1939597"/>
                  </a:cubicBezTo>
                  <a:lnTo>
                    <a:pt x="29872" y="1939597"/>
                  </a:lnTo>
                  <a:cubicBezTo>
                    <a:pt x="21949" y="1939597"/>
                    <a:pt x="14351" y="1936449"/>
                    <a:pt x="8749" y="1930847"/>
                  </a:cubicBezTo>
                  <a:cubicBezTo>
                    <a:pt x="3147" y="1925245"/>
                    <a:pt x="0" y="1917647"/>
                    <a:pt x="0" y="1909725"/>
                  </a:cubicBezTo>
                  <a:lnTo>
                    <a:pt x="0" y="29872"/>
                  </a:lnTo>
                  <a:cubicBezTo>
                    <a:pt x="0" y="21949"/>
                    <a:pt x="3147" y="14351"/>
                    <a:pt x="8749" y="8749"/>
                  </a:cubicBezTo>
                  <a:cubicBezTo>
                    <a:pt x="14351" y="3147"/>
                    <a:pt x="21949" y="0"/>
                    <a:pt x="29872" y="0"/>
                  </a:cubicBezTo>
                  <a:close/>
                </a:path>
              </a:pathLst>
            </a:custGeom>
            <a:solidFill>
              <a:srgbClr val="D9D9D9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47772" cy="1977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5656" y="2572759"/>
            <a:ext cx="6984034" cy="6957844"/>
          </a:xfrm>
          <a:custGeom>
            <a:avLst/>
            <a:gdLst/>
            <a:ahLst/>
            <a:cxnLst/>
            <a:rect r="r" b="b" t="t" l="l"/>
            <a:pathLst>
              <a:path h="6957844" w="6984034">
                <a:moveTo>
                  <a:pt x="0" y="0"/>
                </a:moveTo>
                <a:lnTo>
                  <a:pt x="6984034" y="0"/>
                </a:lnTo>
                <a:lnTo>
                  <a:pt x="6984034" y="6957844"/>
                </a:lnTo>
                <a:lnTo>
                  <a:pt x="0" y="6957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262760" y="2369478"/>
            <a:ext cx="7775134" cy="7364405"/>
            <a:chOff x="0" y="0"/>
            <a:chExt cx="2047772" cy="1939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7772" cy="1939597"/>
            </a:xfrm>
            <a:custGeom>
              <a:avLst/>
              <a:gdLst/>
              <a:ahLst/>
              <a:cxnLst/>
              <a:rect r="r" b="b" t="t" l="l"/>
              <a:pathLst>
                <a:path h="1939597" w="2047772">
                  <a:moveTo>
                    <a:pt x="29872" y="0"/>
                  </a:moveTo>
                  <a:lnTo>
                    <a:pt x="2017900" y="0"/>
                  </a:lnTo>
                  <a:cubicBezTo>
                    <a:pt x="2034398" y="0"/>
                    <a:pt x="2047772" y="13374"/>
                    <a:pt x="2047772" y="29872"/>
                  </a:cubicBezTo>
                  <a:lnTo>
                    <a:pt x="2047772" y="1909725"/>
                  </a:lnTo>
                  <a:cubicBezTo>
                    <a:pt x="2047772" y="1917647"/>
                    <a:pt x="2044625" y="1925245"/>
                    <a:pt x="2039023" y="1930847"/>
                  </a:cubicBezTo>
                  <a:cubicBezTo>
                    <a:pt x="2033421" y="1936449"/>
                    <a:pt x="2025823" y="1939597"/>
                    <a:pt x="2017900" y="1939597"/>
                  </a:cubicBezTo>
                  <a:lnTo>
                    <a:pt x="29872" y="1939597"/>
                  </a:lnTo>
                  <a:cubicBezTo>
                    <a:pt x="21949" y="1939597"/>
                    <a:pt x="14351" y="1936449"/>
                    <a:pt x="8749" y="1930847"/>
                  </a:cubicBezTo>
                  <a:cubicBezTo>
                    <a:pt x="3147" y="1925245"/>
                    <a:pt x="0" y="1917647"/>
                    <a:pt x="0" y="1909725"/>
                  </a:cubicBezTo>
                  <a:lnTo>
                    <a:pt x="0" y="29872"/>
                  </a:lnTo>
                  <a:cubicBezTo>
                    <a:pt x="0" y="21949"/>
                    <a:pt x="3147" y="14351"/>
                    <a:pt x="8749" y="8749"/>
                  </a:cubicBezTo>
                  <a:cubicBezTo>
                    <a:pt x="14351" y="3147"/>
                    <a:pt x="21949" y="0"/>
                    <a:pt x="29872" y="0"/>
                  </a:cubicBezTo>
                  <a:close/>
                </a:path>
              </a:pathLst>
            </a:custGeom>
            <a:solidFill>
              <a:srgbClr val="D9D9D9">
                <a:alpha val="5764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47772" cy="1977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655431" y="2572759"/>
            <a:ext cx="6989792" cy="6858734"/>
          </a:xfrm>
          <a:custGeom>
            <a:avLst/>
            <a:gdLst/>
            <a:ahLst/>
            <a:cxnLst/>
            <a:rect r="r" b="b" t="t" l="l"/>
            <a:pathLst>
              <a:path h="6858734" w="6989792">
                <a:moveTo>
                  <a:pt x="0" y="0"/>
                </a:moveTo>
                <a:lnTo>
                  <a:pt x="6989792" y="0"/>
                </a:lnTo>
                <a:lnTo>
                  <a:pt x="6989792" y="6858734"/>
                </a:lnTo>
                <a:lnTo>
                  <a:pt x="0" y="6858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71626" y="1905935"/>
            <a:ext cx="1291577" cy="38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b="true" sz="2706" spc="-81">
                <a:solidFill>
                  <a:srgbClr val="EF4434"/>
                </a:solidFill>
                <a:latin typeface="Inter Bold"/>
                <a:ea typeface="Inter Bold"/>
                <a:cs typeface="Inter Bold"/>
                <a:sym typeface="Inter Bold"/>
              </a:rPr>
              <a:t>Resume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55056" y="1905935"/>
            <a:ext cx="1379332" cy="38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b="true" sz="2706" spc="-81">
                <a:solidFill>
                  <a:srgbClr val="EF4434"/>
                </a:solidFill>
                <a:latin typeface="Inter Bold"/>
                <a:ea typeface="Inter Bold"/>
                <a:cs typeface="Inter Bold"/>
                <a:sym typeface="Inter Bold"/>
              </a:rPr>
              <a:t>Job Post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DAG3rClrD8U</dc:identifier>
  <dcterms:modified xsi:type="dcterms:W3CDTF">2011-08-01T06:04:30Z</dcterms:modified>
  <cp:revision>1</cp:revision>
  <dc:title>Final_Presentation_NLP</dc:title>
</cp:coreProperties>
</file>